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amp;ehk=vaI0P4ERrXO" ContentType="image/gi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6"/>
  </p:notesMasterIdLst>
  <p:handoutMasterIdLst>
    <p:handoutMasterId r:id="rId97"/>
  </p:handoutMasterIdLst>
  <p:sldIdLst>
    <p:sldId id="256" r:id="rId2"/>
    <p:sldId id="335" r:id="rId3"/>
    <p:sldId id="315" r:id="rId4"/>
    <p:sldId id="316" r:id="rId5"/>
    <p:sldId id="317" r:id="rId6"/>
    <p:sldId id="318" r:id="rId7"/>
    <p:sldId id="319" r:id="rId8"/>
    <p:sldId id="320" r:id="rId9"/>
    <p:sldId id="321" r:id="rId10"/>
    <p:sldId id="322" r:id="rId11"/>
    <p:sldId id="323" r:id="rId12"/>
    <p:sldId id="324" r:id="rId13"/>
    <p:sldId id="325" r:id="rId14"/>
    <p:sldId id="326" r:id="rId15"/>
    <p:sldId id="327" r:id="rId16"/>
    <p:sldId id="328" r:id="rId17"/>
    <p:sldId id="329" r:id="rId18"/>
    <p:sldId id="330" r:id="rId19"/>
    <p:sldId id="332" r:id="rId20"/>
    <p:sldId id="333" r:id="rId21"/>
    <p:sldId id="259" r:id="rId22"/>
    <p:sldId id="260" r:id="rId23"/>
    <p:sldId id="265" r:id="rId24"/>
    <p:sldId id="257" r:id="rId25"/>
    <p:sldId id="258" r:id="rId26"/>
    <p:sldId id="336" r:id="rId27"/>
    <p:sldId id="339" r:id="rId28"/>
    <p:sldId id="376" r:id="rId29"/>
    <p:sldId id="337" r:id="rId30"/>
    <p:sldId id="340" r:id="rId31"/>
    <p:sldId id="377" r:id="rId32"/>
    <p:sldId id="338" r:id="rId33"/>
    <p:sldId id="341" r:id="rId34"/>
    <p:sldId id="378" r:id="rId35"/>
    <p:sldId id="261" r:id="rId36"/>
    <p:sldId id="266" r:id="rId37"/>
    <p:sldId id="267" r:id="rId38"/>
    <p:sldId id="342" r:id="rId39"/>
    <p:sldId id="274" r:id="rId40"/>
    <p:sldId id="296" r:id="rId41"/>
    <p:sldId id="344" r:id="rId42"/>
    <p:sldId id="301" r:id="rId43"/>
    <p:sldId id="302" r:id="rId44"/>
    <p:sldId id="306" r:id="rId45"/>
    <p:sldId id="343" r:id="rId46"/>
    <p:sldId id="268" r:id="rId47"/>
    <p:sldId id="366" r:id="rId48"/>
    <p:sldId id="367" r:id="rId49"/>
    <p:sldId id="368" r:id="rId50"/>
    <p:sldId id="375" r:id="rId51"/>
    <p:sldId id="369" r:id="rId52"/>
    <p:sldId id="370" r:id="rId53"/>
    <p:sldId id="371" r:id="rId54"/>
    <p:sldId id="372" r:id="rId55"/>
    <p:sldId id="373" r:id="rId56"/>
    <p:sldId id="278" r:id="rId57"/>
    <p:sldId id="284" r:id="rId58"/>
    <p:sldId id="280" r:id="rId59"/>
    <p:sldId id="311" r:id="rId60"/>
    <p:sldId id="286" r:id="rId61"/>
    <p:sldId id="288" r:id="rId62"/>
    <p:sldId id="290" r:id="rId63"/>
    <p:sldId id="291" r:id="rId64"/>
    <p:sldId id="293" r:id="rId65"/>
    <p:sldId id="294" r:id="rId66"/>
    <p:sldId id="272" r:id="rId67"/>
    <p:sldId id="307" r:id="rId68"/>
    <p:sldId id="310" r:id="rId69"/>
    <p:sldId id="308" r:id="rId70"/>
    <p:sldId id="309" r:id="rId71"/>
    <p:sldId id="271" r:id="rId72"/>
    <p:sldId id="345" r:id="rId73"/>
    <p:sldId id="346" r:id="rId74"/>
    <p:sldId id="347" r:id="rId75"/>
    <p:sldId id="348" r:id="rId76"/>
    <p:sldId id="349" r:id="rId77"/>
    <p:sldId id="350" r:id="rId78"/>
    <p:sldId id="351" r:id="rId79"/>
    <p:sldId id="352" r:id="rId80"/>
    <p:sldId id="353" r:id="rId81"/>
    <p:sldId id="354" r:id="rId82"/>
    <p:sldId id="355" r:id="rId83"/>
    <p:sldId id="356" r:id="rId84"/>
    <p:sldId id="357" r:id="rId85"/>
    <p:sldId id="358" r:id="rId86"/>
    <p:sldId id="359" r:id="rId87"/>
    <p:sldId id="360" r:id="rId88"/>
    <p:sldId id="361" r:id="rId89"/>
    <p:sldId id="362" r:id="rId90"/>
    <p:sldId id="363" r:id="rId91"/>
    <p:sldId id="364" r:id="rId92"/>
    <p:sldId id="313" r:id="rId93"/>
    <p:sldId id="365" r:id="rId94"/>
    <p:sldId id="334" r:id="rId9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320" y="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D31A32-9156-4388-87FE-2CABA216D76C}" type="datetimeFigureOut">
              <a:rPr lang="en-US" smtClean="0"/>
              <a:pPr/>
              <a:t>10/8/2017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56F5C0E-0FFA-4216-BE49-D17232A6614E}" type="slidenum">
              <a:rPr lang="en-US" smtClean="0"/>
              <a:pPr/>
              <a:t>‹#›</a:t>
            </a:fld>
            <a:endParaRPr lang="en-US"/>
          </a:p>
        </p:txBody>
      </p:sp>
    </p:spTree>
    <p:extLst>
      <p:ext uri="{BB962C8B-B14F-4D97-AF65-F5344CB8AC3E}">
        <p14:creationId xmlns:p14="http://schemas.microsoft.com/office/powerpoint/2010/main" val="41050677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45DE39-DF0F-4505-A6A6-7660C51BEAC1}" type="datetimeFigureOut">
              <a:rPr lang="en-US" smtClean="0"/>
              <a:pPr/>
              <a:t>10/8/2017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563793-1D93-4A29-9A48-5C32CDA176EB}" type="slidenum">
              <a:rPr lang="en-US" smtClean="0"/>
              <a:pPr/>
              <a:t>‹#›</a:t>
            </a:fld>
            <a:endParaRPr lang="en-US"/>
          </a:p>
        </p:txBody>
      </p:sp>
    </p:spTree>
    <p:extLst>
      <p:ext uri="{BB962C8B-B14F-4D97-AF65-F5344CB8AC3E}">
        <p14:creationId xmlns:p14="http://schemas.microsoft.com/office/powerpoint/2010/main" val="40062054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563793-1D93-4A29-9A48-5C32CDA176EB}"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9B7D859-5213-4A10-A288-962E853DDFEE}" type="slidenum">
              <a:rPr lang="en-US" smtClean="0"/>
              <a:pPr/>
              <a:t>39</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9B7D859-5213-4A10-A288-962E853DDFEE}" type="slidenum">
              <a:rPr lang="en-US" smtClean="0"/>
              <a:pPr/>
              <a:t>40</a:t>
            </a:fld>
            <a:endParaRPr lang="en-US"/>
          </a:p>
        </p:txBody>
      </p:sp>
    </p:spTree>
    <p:extLst>
      <p:ext uri="{BB962C8B-B14F-4D97-AF65-F5344CB8AC3E}">
        <p14:creationId xmlns:p14="http://schemas.microsoft.com/office/powerpoint/2010/main" val="10743892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9B7D859-5213-4A10-A288-962E853DDFEE}" type="slidenum">
              <a:rPr lang="en-US" smtClean="0"/>
              <a:pPr/>
              <a:t>42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9B7D859-5213-4A10-A288-962E853DDFEE}" type="slidenum">
              <a:rPr lang="en-US" smtClean="0"/>
              <a:pPr/>
              <a:t>43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9B7D859-5213-4A10-A288-962E853DDFEE}" type="slidenum">
              <a:rPr lang="en-US" smtClean="0"/>
              <a:pPr/>
              <a:t>44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563793-1D93-4A29-9A48-5C32CDA176EB}" type="slidenum">
              <a:rPr lang="en-US" smtClean="0"/>
              <a:pPr/>
              <a:t>46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49" name="Shape 14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07986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Shape 155"/>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56" name="Shape 15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908068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Shape 237"/>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238" name="Shape 23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8884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Shape 168"/>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69" name="Shape 16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58090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563793-1D93-4A29-9A48-5C32CDA176EB}" type="slidenum">
              <a:rPr lang="en-US" smtClean="0"/>
              <a:pPr/>
              <a:t>21</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Shape 175"/>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76" name="Shape 17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99889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Shape 188"/>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189" name="Shape 18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49356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Shape 201"/>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202" name="Shape 20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123119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a:spcBef>
                <a:spcPts val="0"/>
              </a:spcBef>
              <a:buNone/>
            </a:pPr>
            <a:endParaRPr/>
          </a:p>
        </p:txBody>
      </p:sp>
      <p:sp>
        <p:nvSpPr>
          <p:cNvPr id="227" name="Shape 22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54275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9B7D859-5213-4A10-A288-962E853DDFEE}" type="slidenum">
              <a:rPr lang="en-US" smtClean="0"/>
              <a:pPr/>
              <a:t>56</a:t>
            </a:fld>
            <a:endParaRPr lang="en-US"/>
          </a:p>
        </p:txBody>
      </p:sp>
    </p:spTree>
    <p:extLst>
      <p:ext uri="{BB962C8B-B14F-4D97-AF65-F5344CB8AC3E}">
        <p14:creationId xmlns:p14="http://schemas.microsoft.com/office/powerpoint/2010/main" val="4080741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563793-1D93-4A29-9A48-5C32CDA176EB}" type="slidenum">
              <a:rPr lang="en-US" smtClean="0"/>
              <a:pPr/>
              <a:t>57</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9B7D859-5213-4A10-A288-962E853DDFEE}" type="slidenum">
              <a:rPr lang="en-US" smtClean="0"/>
              <a:pPr/>
              <a:t>58</a:t>
            </a:fld>
            <a:endParaRPr lang="en-US"/>
          </a:p>
        </p:txBody>
      </p:sp>
    </p:spTree>
    <p:extLst>
      <p:ext uri="{BB962C8B-B14F-4D97-AF65-F5344CB8AC3E}">
        <p14:creationId xmlns:p14="http://schemas.microsoft.com/office/powerpoint/2010/main" val="14955543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563793-1D93-4A29-9A48-5C32CDA176EB}" type="slidenum">
              <a:rPr lang="en-US" smtClean="0"/>
              <a:pPr/>
              <a:t>59</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9B7D859-5213-4A10-A288-962E853DDFEE}" type="slidenum">
              <a:rPr lang="en-US" smtClean="0"/>
              <a:pPr/>
              <a:t>60</a:t>
            </a:fld>
            <a:endParaRPr lang="en-US"/>
          </a:p>
        </p:txBody>
      </p:sp>
    </p:spTree>
    <p:extLst>
      <p:ext uri="{BB962C8B-B14F-4D97-AF65-F5344CB8AC3E}">
        <p14:creationId xmlns:p14="http://schemas.microsoft.com/office/powerpoint/2010/main" val="18040150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9B7D859-5213-4A10-A288-962E853DDFEE}" type="slidenum">
              <a:rPr lang="en-US" smtClean="0"/>
              <a:pPr/>
              <a:t>61</a:t>
            </a:fld>
            <a:endParaRPr lang="en-US"/>
          </a:p>
        </p:txBody>
      </p:sp>
    </p:spTree>
    <p:extLst>
      <p:ext uri="{BB962C8B-B14F-4D97-AF65-F5344CB8AC3E}">
        <p14:creationId xmlns:p14="http://schemas.microsoft.com/office/powerpoint/2010/main" val="2460013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563793-1D93-4A29-9A48-5C32CDA176EB}" type="slidenum">
              <a:rPr lang="en-US" smtClean="0"/>
              <a:pPr/>
              <a:t>22</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9B7D859-5213-4A10-A288-962E853DDFEE}" type="slidenum">
              <a:rPr lang="en-US" smtClean="0"/>
              <a:pPr/>
              <a:t>62</a:t>
            </a:fld>
            <a:endParaRPr lang="en-US"/>
          </a:p>
        </p:txBody>
      </p:sp>
    </p:spTree>
    <p:extLst>
      <p:ext uri="{BB962C8B-B14F-4D97-AF65-F5344CB8AC3E}">
        <p14:creationId xmlns:p14="http://schemas.microsoft.com/office/powerpoint/2010/main" val="16325222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563793-1D93-4A29-9A48-5C32CDA176EB}" type="slidenum">
              <a:rPr lang="en-US" smtClean="0"/>
              <a:pPr/>
              <a:t>63</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9B7D859-5213-4A10-A288-962E853DDFEE}" type="slidenum">
              <a:rPr lang="en-US" smtClean="0"/>
              <a:pPr/>
              <a:t>64</a:t>
            </a:fld>
            <a:endParaRPr lang="en-US"/>
          </a:p>
        </p:txBody>
      </p:sp>
    </p:spTree>
    <p:extLst>
      <p:ext uri="{BB962C8B-B14F-4D97-AF65-F5344CB8AC3E}">
        <p14:creationId xmlns:p14="http://schemas.microsoft.com/office/powerpoint/2010/main" val="17484894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563793-1D93-4A29-9A48-5C32CDA176EB}" type="slidenum">
              <a:rPr lang="en-US" smtClean="0"/>
              <a:pPr/>
              <a:t>65</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563793-1D93-4A29-9A48-5C32CDA176EB}" type="slidenum">
              <a:rPr lang="en-US" smtClean="0"/>
              <a:pPr/>
              <a:t>66</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306059D-ACB9-4F35-941E-5D4FAC7E7325}" type="slidenum">
              <a:rPr lang="en-US" smtClean="0"/>
              <a:pPr/>
              <a:t>67</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563793-1D93-4A29-9A48-5C32CDA176EB}" type="slidenum">
              <a:rPr lang="en-US" smtClean="0"/>
              <a:pPr/>
              <a:t>68</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563793-1D93-4A29-9A48-5C32CDA176EB}" type="slidenum">
              <a:rPr lang="en-US" smtClean="0"/>
              <a:pPr/>
              <a:t>69</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306059D-ACB9-4F35-941E-5D4FAC7E7325}" type="slidenum">
              <a:rPr lang="en-US" smtClean="0"/>
              <a:pPr/>
              <a:t>70</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563793-1D93-4A29-9A48-5C32CDA176EB}" type="slidenum">
              <a:rPr lang="en-US" smtClean="0"/>
              <a:pPr/>
              <a:t>71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563793-1D93-4A29-9A48-5C32CDA176EB}" type="slidenum">
              <a:rPr lang="en-US" smtClean="0"/>
              <a:pPr/>
              <a:t>23</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A6CAA2-6728-4087-B0D7-A29646679C0A}" type="slidenum">
              <a:rPr lang="en-US" smtClean="0"/>
              <a:pPr/>
              <a:t>81</a:t>
            </a:fld>
            <a:endParaRPr lang="en-US"/>
          </a:p>
        </p:txBody>
      </p:sp>
    </p:spTree>
    <p:extLst>
      <p:ext uri="{BB962C8B-B14F-4D97-AF65-F5344CB8AC3E}">
        <p14:creationId xmlns:p14="http://schemas.microsoft.com/office/powerpoint/2010/main" val="28885926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A6CAA2-6728-4087-B0D7-A29646679C0A}" type="slidenum">
              <a:rPr lang="en-US" smtClean="0"/>
              <a:pPr/>
              <a:t>85</a:t>
            </a:fld>
            <a:endParaRPr lang="en-US"/>
          </a:p>
        </p:txBody>
      </p:sp>
    </p:spTree>
    <p:extLst>
      <p:ext uri="{BB962C8B-B14F-4D97-AF65-F5344CB8AC3E}">
        <p14:creationId xmlns:p14="http://schemas.microsoft.com/office/powerpoint/2010/main" val="15117663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A6CAA2-6728-4087-B0D7-A29646679C0A}" type="slidenum">
              <a:rPr lang="en-US" smtClean="0"/>
              <a:pPr/>
              <a:t>86</a:t>
            </a:fld>
            <a:endParaRPr lang="en-US"/>
          </a:p>
        </p:txBody>
      </p:sp>
    </p:spTree>
    <p:extLst>
      <p:ext uri="{BB962C8B-B14F-4D97-AF65-F5344CB8AC3E}">
        <p14:creationId xmlns:p14="http://schemas.microsoft.com/office/powerpoint/2010/main" val="12034392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A6CAA2-6728-4087-B0D7-A29646679C0A}" type="slidenum">
              <a:rPr lang="en-US" smtClean="0"/>
              <a:pPr/>
              <a:t>87</a:t>
            </a:fld>
            <a:endParaRPr lang="en-US"/>
          </a:p>
        </p:txBody>
      </p:sp>
    </p:spTree>
    <p:extLst>
      <p:ext uri="{BB962C8B-B14F-4D97-AF65-F5344CB8AC3E}">
        <p14:creationId xmlns:p14="http://schemas.microsoft.com/office/powerpoint/2010/main" val="10227008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A6CAA2-6728-4087-B0D7-A29646679C0A}" type="slidenum">
              <a:rPr lang="en-US" smtClean="0"/>
              <a:pPr/>
              <a:t>90</a:t>
            </a:fld>
            <a:endParaRPr lang="en-US"/>
          </a:p>
        </p:txBody>
      </p:sp>
    </p:spTree>
    <p:extLst>
      <p:ext uri="{BB962C8B-B14F-4D97-AF65-F5344CB8AC3E}">
        <p14:creationId xmlns:p14="http://schemas.microsoft.com/office/powerpoint/2010/main" val="351140142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A6CAA2-6728-4087-B0D7-A29646679C0A}" type="slidenum">
              <a:rPr lang="en-US" smtClean="0"/>
              <a:pPr/>
              <a:t>91</a:t>
            </a:fld>
            <a:endParaRPr lang="en-US"/>
          </a:p>
        </p:txBody>
      </p:sp>
    </p:spTree>
    <p:extLst>
      <p:ext uri="{BB962C8B-B14F-4D97-AF65-F5344CB8AC3E}">
        <p14:creationId xmlns:p14="http://schemas.microsoft.com/office/powerpoint/2010/main" val="18022742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06059D-ACB9-4F35-941E-5D4FAC7E7325}" type="slidenum">
              <a:rPr lang="en-US" smtClean="0"/>
              <a:pPr/>
              <a:t>92</a:t>
            </a:fld>
            <a:endParaRPr lang="en-US"/>
          </a:p>
        </p:txBody>
      </p:sp>
    </p:spTree>
    <p:extLst>
      <p:ext uri="{BB962C8B-B14F-4D97-AF65-F5344CB8AC3E}">
        <p14:creationId xmlns:p14="http://schemas.microsoft.com/office/powerpoint/2010/main" val="2191050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563793-1D93-4A29-9A48-5C32CDA176EB}" type="slidenum">
              <a:rPr lang="en-US" smtClean="0"/>
              <a:pPr/>
              <a:t>24</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563793-1D93-4A29-9A48-5C32CDA176EB}" type="slidenum">
              <a:rPr lang="en-US" smtClean="0"/>
              <a:pPr/>
              <a:t>25</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563793-1D93-4A29-9A48-5C32CDA176EB}" type="slidenum">
              <a:rPr lang="en-US" smtClean="0"/>
              <a:pPr/>
              <a:t>35</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563793-1D93-4A29-9A48-5C32CDA176EB}" type="slidenum">
              <a:rPr lang="en-US" smtClean="0"/>
              <a:pPr/>
              <a:t>36</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563793-1D93-4A29-9A48-5C32CDA176EB}" type="slidenum">
              <a:rPr lang="en-US" smtClean="0"/>
              <a:pPr/>
              <a:t>37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3EB9B62-1F34-49BC-8077-CA7034DFAED8}" type="datetimeFigureOut">
              <a:rPr lang="en-US" smtClean="0"/>
              <a:pPr/>
              <a:t>10/8/2017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A92126-CFED-44D2-ACB9-897EE524502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3EB9B62-1F34-49BC-8077-CA7034DFAED8}" type="datetimeFigureOut">
              <a:rPr lang="en-US" smtClean="0"/>
              <a:pPr/>
              <a:t>10/8/2017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A92126-CFED-44D2-ACB9-897EE524502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3EB9B62-1F34-49BC-8077-CA7034DFAED8}" type="datetimeFigureOut">
              <a:rPr lang="en-US" smtClean="0"/>
              <a:pPr/>
              <a:t>10/8/2017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A92126-CFED-44D2-ACB9-897EE5245022}"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17500" y="722313"/>
            <a:ext cx="8637588" cy="762000"/>
          </a:xfrm>
        </p:spPr>
        <p:txBody>
          <a:bodyPr/>
          <a:lstStyle/>
          <a:p>
            <a:r>
              <a:rPr lang="en-US"/>
              <a:t>Click to edit Master title style</a:t>
            </a:r>
          </a:p>
        </p:txBody>
      </p:sp>
      <p:sp>
        <p:nvSpPr>
          <p:cNvPr id="3" name="Text Placeholder 2"/>
          <p:cNvSpPr>
            <a:spLocks noGrp="1"/>
          </p:cNvSpPr>
          <p:nvPr>
            <p:ph type="body" sz="half" idx="1"/>
          </p:nvPr>
        </p:nvSpPr>
        <p:spPr>
          <a:xfrm>
            <a:off x="328613" y="1941513"/>
            <a:ext cx="8208962"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28613" y="4075113"/>
            <a:ext cx="8208962"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8"/>
          <p:cNvSpPr>
            <a:spLocks noGrp="1" noChangeArrowheads="1"/>
          </p:cNvSpPr>
          <p:nvPr>
            <p:ph type="dt" sz="half" idx="10"/>
          </p:nvPr>
        </p:nvSpPr>
        <p:spPr>
          <a:ln/>
        </p:spPr>
        <p:txBody>
          <a:bodyPr/>
          <a:lstStyle>
            <a:lvl1pPr>
              <a:defRPr/>
            </a:lvl1pPr>
          </a:lstStyle>
          <a:p>
            <a:pPr>
              <a:defRPr/>
            </a:pPr>
            <a:endParaRPr lang="en-US"/>
          </a:p>
        </p:txBody>
      </p:sp>
      <p:sp>
        <p:nvSpPr>
          <p:cNvPr id="6" name="Rectangle 9"/>
          <p:cNvSpPr>
            <a:spLocks noGrp="1" noChangeArrowheads="1"/>
          </p:cNvSpPr>
          <p:nvPr>
            <p:ph type="ftr" sz="quarter" idx="11"/>
          </p:nvPr>
        </p:nvSpPr>
        <p:spPr>
          <a:ln/>
        </p:spPr>
        <p:txBody>
          <a:bodyPr/>
          <a:lstStyle>
            <a:lvl1pPr>
              <a:defRPr/>
            </a:lvl1pPr>
          </a:lstStyle>
          <a:p>
            <a:pPr>
              <a:defRPr/>
            </a:pPr>
            <a:endParaRPr lang="en-US"/>
          </a:p>
        </p:txBody>
      </p:sp>
      <p:sp>
        <p:nvSpPr>
          <p:cNvPr id="7" name="Rectangle 10"/>
          <p:cNvSpPr>
            <a:spLocks noGrp="1" noChangeArrowheads="1"/>
          </p:cNvSpPr>
          <p:nvPr>
            <p:ph type="sldNum" sz="quarter" idx="12"/>
          </p:nvPr>
        </p:nvSpPr>
        <p:spPr>
          <a:ln/>
        </p:spPr>
        <p:txBody>
          <a:bodyPr/>
          <a:lstStyle>
            <a:lvl1pPr>
              <a:defRPr/>
            </a:lvl1pPr>
          </a:lstStyle>
          <a:p>
            <a:pPr>
              <a:defRPr/>
            </a:pPr>
            <a:fld id="{00E841FD-1304-494A-B081-298601D8F495}" type="slidenum">
              <a:rPr lang="en-US"/>
              <a:pPr>
                <a:defRPr/>
              </a:pPr>
              <a:t>‹#›</a:t>
            </a:fld>
            <a:endParaRPr lang="en-US"/>
          </a:p>
        </p:txBody>
      </p:sp>
    </p:spTree>
    <p:extLst>
      <p:ext uri="{BB962C8B-B14F-4D97-AF65-F5344CB8AC3E}">
        <p14:creationId xmlns:p14="http://schemas.microsoft.com/office/powerpoint/2010/main" val="31181644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317500" y="722313"/>
            <a:ext cx="8637588" cy="762000"/>
          </a:xfrm>
        </p:spPr>
        <p:txBody>
          <a:bodyPr/>
          <a:lstStyle/>
          <a:p>
            <a:r>
              <a:rPr lang="en-US"/>
              <a:t>Click to edit Master title style</a:t>
            </a:r>
          </a:p>
        </p:txBody>
      </p:sp>
      <p:sp>
        <p:nvSpPr>
          <p:cNvPr id="3" name="ClipArt Placeholder 2"/>
          <p:cNvSpPr>
            <a:spLocks noGrp="1"/>
          </p:cNvSpPr>
          <p:nvPr>
            <p:ph type="clipArt" sz="half" idx="1"/>
          </p:nvPr>
        </p:nvSpPr>
        <p:spPr>
          <a:xfrm>
            <a:off x="328613" y="1941513"/>
            <a:ext cx="4027487" cy="4114800"/>
          </a:xfrm>
        </p:spPr>
        <p:txBody>
          <a:bodyPr/>
          <a:lstStyle/>
          <a:p>
            <a:pPr lvl="0"/>
            <a:endParaRPr lang="en-US" noProof="0"/>
          </a:p>
        </p:txBody>
      </p:sp>
      <p:sp>
        <p:nvSpPr>
          <p:cNvPr id="4" name="Text Placeholder 3"/>
          <p:cNvSpPr>
            <a:spLocks noGrp="1"/>
          </p:cNvSpPr>
          <p:nvPr>
            <p:ph type="body" sz="half" idx="2"/>
          </p:nvPr>
        </p:nvSpPr>
        <p:spPr>
          <a:xfrm>
            <a:off x="4508500" y="1941513"/>
            <a:ext cx="4029075"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8"/>
          <p:cNvSpPr>
            <a:spLocks noGrp="1" noChangeArrowheads="1"/>
          </p:cNvSpPr>
          <p:nvPr>
            <p:ph type="dt" sz="half" idx="10"/>
          </p:nvPr>
        </p:nvSpPr>
        <p:spPr>
          <a:ln/>
        </p:spPr>
        <p:txBody>
          <a:bodyPr/>
          <a:lstStyle>
            <a:lvl1pPr>
              <a:defRPr/>
            </a:lvl1pPr>
          </a:lstStyle>
          <a:p>
            <a:pPr>
              <a:defRPr/>
            </a:pPr>
            <a:endParaRPr lang="en-US"/>
          </a:p>
        </p:txBody>
      </p:sp>
      <p:sp>
        <p:nvSpPr>
          <p:cNvPr id="6" name="Rectangle 9"/>
          <p:cNvSpPr>
            <a:spLocks noGrp="1" noChangeArrowheads="1"/>
          </p:cNvSpPr>
          <p:nvPr>
            <p:ph type="ftr" sz="quarter" idx="11"/>
          </p:nvPr>
        </p:nvSpPr>
        <p:spPr>
          <a:ln/>
        </p:spPr>
        <p:txBody>
          <a:bodyPr/>
          <a:lstStyle>
            <a:lvl1pPr>
              <a:defRPr/>
            </a:lvl1pPr>
          </a:lstStyle>
          <a:p>
            <a:pPr>
              <a:defRPr/>
            </a:pPr>
            <a:endParaRPr lang="en-US"/>
          </a:p>
        </p:txBody>
      </p:sp>
      <p:sp>
        <p:nvSpPr>
          <p:cNvPr id="7" name="Rectangle 10"/>
          <p:cNvSpPr>
            <a:spLocks noGrp="1" noChangeArrowheads="1"/>
          </p:cNvSpPr>
          <p:nvPr>
            <p:ph type="sldNum" sz="quarter" idx="12"/>
          </p:nvPr>
        </p:nvSpPr>
        <p:spPr>
          <a:ln/>
        </p:spPr>
        <p:txBody>
          <a:bodyPr/>
          <a:lstStyle>
            <a:lvl1pPr>
              <a:defRPr/>
            </a:lvl1pPr>
          </a:lstStyle>
          <a:p>
            <a:pPr>
              <a:defRPr/>
            </a:pPr>
            <a:fld id="{1E62E1F9-005F-4E16-ADCB-17C69821579F}" type="slidenum">
              <a:rPr lang="en-US"/>
              <a:pPr>
                <a:defRPr/>
              </a:pPr>
              <a:t>‹#›</a:t>
            </a:fld>
            <a:endParaRPr lang="en-US"/>
          </a:p>
        </p:txBody>
      </p:sp>
    </p:spTree>
    <p:extLst>
      <p:ext uri="{BB962C8B-B14F-4D97-AF65-F5344CB8AC3E}">
        <p14:creationId xmlns:p14="http://schemas.microsoft.com/office/powerpoint/2010/main" val="30218453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3EB9B62-1F34-49BC-8077-CA7034DFAED8}" type="datetimeFigureOut">
              <a:rPr lang="en-US" smtClean="0"/>
              <a:pPr/>
              <a:t>10/8/2017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A92126-CFED-44D2-ACB9-897EE524502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3EB9B62-1F34-49BC-8077-CA7034DFAED8}" type="datetimeFigureOut">
              <a:rPr lang="en-US" smtClean="0"/>
              <a:pPr/>
              <a:t>10/8/2017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A92126-CFED-44D2-ACB9-897EE524502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3EB9B62-1F34-49BC-8077-CA7034DFAED8}" type="datetimeFigureOut">
              <a:rPr lang="en-US" smtClean="0"/>
              <a:pPr/>
              <a:t>10/8/2017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A92126-CFED-44D2-ACB9-897EE524502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3EB9B62-1F34-49BC-8077-CA7034DFAED8}" type="datetimeFigureOut">
              <a:rPr lang="en-US" smtClean="0"/>
              <a:pPr/>
              <a:t>10/8/2017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BA92126-CFED-44D2-ACB9-897EE524502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3EB9B62-1F34-49BC-8077-CA7034DFAED8}" type="datetimeFigureOut">
              <a:rPr lang="en-US" smtClean="0"/>
              <a:pPr/>
              <a:t>10/8/2017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BA92126-CFED-44D2-ACB9-897EE524502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EB9B62-1F34-49BC-8077-CA7034DFAED8}" type="datetimeFigureOut">
              <a:rPr lang="en-US" smtClean="0"/>
              <a:pPr/>
              <a:t>10/8/2017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BA92126-CFED-44D2-ACB9-897EE524502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3EB9B62-1F34-49BC-8077-CA7034DFAED8}" type="datetimeFigureOut">
              <a:rPr lang="en-US" smtClean="0"/>
              <a:pPr/>
              <a:t>10/8/2017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A92126-CFED-44D2-ACB9-897EE524502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3EB9B62-1F34-49BC-8077-CA7034DFAED8}" type="datetimeFigureOut">
              <a:rPr lang="en-US" smtClean="0"/>
              <a:pPr/>
              <a:t>10/8/2017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A92126-CFED-44D2-ACB9-897EE524502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EB9B62-1F34-49BC-8077-CA7034DFAED8}" type="datetimeFigureOut">
              <a:rPr lang="en-US" smtClean="0"/>
              <a:pPr/>
              <a:t>10/8/2017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A92126-CFED-44D2-ACB9-897EE524502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hyperlink" Target="https://www.flickr.com/photos/lwr/5427303619/" TargetMode="Externa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hyperlink" Target="http://gettingtoknowcolumbus.wikispaces.com/" TargetMode="External"/><Relationship Id="rId5" Type="http://schemas.openxmlformats.org/officeDocument/2006/relationships/image" Target="../media/image23.gif&amp;ehk=vaI0P4ERrXO"/><Relationship Id="rId4" Type="http://schemas.openxmlformats.org/officeDocument/2006/relationships/hyperlink" Target="http://commons.wikimedia.org/wiki/File:Lemon_(11782413744).jpg"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3.gif&amp;ehk=vaI0P4ERrXO"/><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gettingtoknowcolumbus.wikispaces.com/"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s://www.youtube.com/watch?v=PTAbuvx8UnQ"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6.gi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8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2.png"/><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Hall desktop\AppData\Local\Microsoft\Windows\Temporary Internet Files\Content.IE5\YA3UVK9D\3089163372_f5e0e4afc8_z[1].jpg"/>
          <p:cNvPicPr>
            <a:picLocks noChangeAspect="1" noChangeArrowheads="1"/>
          </p:cNvPicPr>
          <p:nvPr/>
        </p:nvPicPr>
        <p:blipFill>
          <a:blip r:embed="rId3" cstate="print"/>
          <a:srcRect/>
          <a:stretch>
            <a:fillRect/>
          </a:stretch>
        </p:blipFill>
        <p:spPr bwMode="auto">
          <a:xfrm>
            <a:off x="304800" y="4959625"/>
            <a:ext cx="2286000" cy="1553070"/>
          </a:xfrm>
          <a:prstGeom prst="rect">
            <a:avLst/>
          </a:prstGeom>
          <a:noFill/>
        </p:spPr>
      </p:pic>
      <p:sp>
        <p:nvSpPr>
          <p:cNvPr id="2" name="Title 1"/>
          <p:cNvSpPr>
            <a:spLocks noGrp="1"/>
          </p:cNvSpPr>
          <p:nvPr>
            <p:ph type="ctrTitle" idx="4294967295"/>
          </p:nvPr>
        </p:nvSpPr>
        <p:spPr>
          <a:xfrm>
            <a:off x="38100" y="876041"/>
            <a:ext cx="8915400" cy="2667000"/>
          </a:xfrm>
        </p:spPr>
        <p:txBody>
          <a:bodyPr>
            <a:normAutofit fontScale="90000"/>
          </a:bodyPr>
          <a:lstStyle/>
          <a:p>
            <a:br>
              <a:rPr lang="en-US" dirty="0"/>
            </a:br>
            <a:br>
              <a:rPr lang="en-US" dirty="0"/>
            </a:br>
            <a:br>
              <a:rPr lang="en-US" dirty="0"/>
            </a:br>
            <a:br>
              <a:rPr lang="en-US" dirty="0"/>
            </a:br>
            <a:br>
              <a:rPr lang="en-US" dirty="0"/>
            </a:br>
            <a:br>
              <a:rPr lang="en-US" dirty="0"/>
            </a:br>
            <a:br>
              <a:rPr lang="en-US" dirty="0"/>
            </a:br>
            <a:br>
              <a:rPr lang="en-US" dirty="0"/>
            </a:br>
            <a:br>
              <a:rPr lang="en-US" dirty="0"/>
            </a:br>
            <a:br>
              <a:rPr lang="en-US" dirty="0"/>
            </a:br>
            <a:r>
              <a:rPr lang="en-US" sz="7300" b="1" dirty="0"/>
              <a:t>Can’t Get Enough of </a:t>
            </a:r>
            <a:br>
              <a:rPr lang="en-US" sz="7300" b="1" dirty="0"/>
            </a:br>
            <a:r>
              <a:rPr lang="en-US" sz="7300" b="1" dirty="0"/>
              <a:t>Interdisciplinary Literacy</a:t>
            </a:r>
            <a:br>
              <a:rPr lang="en-US" sz="8000" dirty="0"/>
            </a:br>
            <a:br>
              <a:rPr lang="en-US" dirty="0"/>
            </a:br>
            <a:br>
              <a:rPr lang="en-US" dirty="0"/>
            </a:br>
            <a:br>
              <a:rPr lang="en-US" dirty="0"/>
            </a:br>
            <a:br>
              <a:rPr lang="en-US" dirty="0"/>
            </a:br>
            <a:br>
              <a:rPr lang="en-US" dirty="0"/>
            </a:br>
            <a:br>
              <a:rPr lang="en-US" dirty="0"/>
            </a:br>
            <a:br>
              <a:rPr lang="en-US" dirty="0"/>
            </a:br>
            <a:br>
              <a:rPr lang="en-US" dirty="0"/>
            </a:br>
            <a:br>
              <a:rPr lang="en-US" dirty="0"/>
            </a:br>
            <a:br>
              <a:rPr lang="en-US" dirty="0"/>
            </a:br>
            <a:r>
              <a:rPr lang="en-US" dirty="0"/>
              <a:t>	</a:t>
            </a:r>
            <a:br>
              <a:rPr lang="en-US" sz="2700" dirty="0"/>
            </a:br>
            <a:endParaRPr lang="en-US" sz="2700" dirty="0"/>
          </a:p>
        </p:txBody>
      </p:sp>
      <p:sp>
        <p:nvSpPr>
          <p:cNvPr id="7" name="Rectangle 6"/>
          <p:cNvSpPr/>
          <p:nvPr/>
        </p:nvSpPr>
        <p:spPr>
          <a:xfrm>
            <a:off x="4495800" y="4267200"/>
            <a:ext cx="4648200" cy="1384995"/>
          </a:xfrm>
          <a:prstGeom prst="rect">
            <a:avLst/>
          </a:prstGeom>
        </p:spPr>
        <p:txBody>
          <a:bodyPr wrap="square">
            <a:spAutoFit/>
          </a:bodyPr>
          <a:lstStyle/>
          <a:p>
            <a:r>
              <a:rPr lang="en-US" sz="2800" b="1" dirty="0"/>
              <a:t>Presented By:</a:t>
            </a:r>
          </a:p>
          <a:p>
            <a:r>
              <a:rPr lang="en-US" sz="2800" b="1" dirty="0"/>
              <a:t>Dr. Kenneth Kunz</a:t>
            </a:r>
          </a:p>
          <a:p>
            <a:r>
              <a:rPr lang="en-US" sz="2800" b="1" dirty="0"/>
              <a:t>@</a:t>
            </a:r>
            <a:r>
              <a:rPr lang="en-US" sz="2800" b="1" dirty="0" err="1"/>
              <a:t>DrKennethKunz</a:t>
            </a:r>
            <a:endParaRPr lang="en-US" sz="2800" dirty="0"/>
          </a:p>
        </p:txBody>
      </p:sp>
      <p:pic>
        <p:nvPicPr>
          <p:cNvPr id="5" name="Picture 2" descr="http://rlc.gse.rutgers.edu/_/rsrc/1407187785803/home/national-writing-project-mid-winter-conference/RLC%20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2921000"/>
            <a:ext cx="2057400" cy="96571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048000" y="5866364"/>
            <a:ext cx="4062587" cy="923330"/>
          </a:xfrm>
          <a:prstGeom prst="rect">
            <a:avLst/>
          </a:prstGeom>
          <a:noFill/>
        </p:spPr>
        <p:txBody>
          <a:bodyPr wrap="none" rtlCol="0">
            <a:spAutoFit/>
          </a:bodyPr>
          <a:lstStyle/>
          <a:p>
            <a:pPr algn="ctr"/>
            <a:r>
              <a:rPr lang="en-US" b="1" dirty="0"/>
              <a:t>President, NJ Literacy Association</a:t>
            </a:r>
          </a:p>
          <a:p>
            <a:r>
              <a:rPr lang="en-US" b="1" dirty="0">
                <a:solidFill>
                  <a:srgbClr val="FF0000"/>
                </a:solidFill>
              </a:rPr>
              <a:t>Rutgers Center for Literacy Development</a:t>
            </a:r>
          </a:p>
          <a:p>
            <a:endParaRPr lang="en-US" dirty="0"/>
          </a:p>
        </p:txBody>
      </p:sp>
      <p:pic>
        <p:nvPicPr>
          <p:cNvPr id="1028" name="Picture 4" descr="Image result for twitter">
            <a:extLst>
              <a:ext uri="{FF2B5EF4-FFF2-40B4-BE49-F238E27FC236}">
                <a16:creationId xmlns:a16="http://schemas.microsoft.com/office/drawing/2014/main" id="{C300123B-F8DF-448A-BAD0-B5F6149E2C1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14763" y="5055123"/>
            <a:ext cx="681037" cy="6810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Text Impression</a:t>
            </a:r>
          </a:p>
        </p:txBody>
      </p:sp>
      <p:sp>
        <p:nvSpPr>
          <p:cNvPr id="3" name="Content Placeholder 2"/>
          <p:cNvSpPr>
            <a:spLocks noGrp="1"/>
          </p:cNvSpPr>
          <p:nvPr>
            <p:ph idx="1"/>
          </p:nvPr>
        </p:nvSpPr>
        <p:spPr/>
        <p:txBody>
          <a:bodyPr/>
          <a:lstStyle/>
          <a:p>
            <a:pPr marL="0" indent="0">
              <a:buNone/>
            </a:pPr>
            <a:r>
              <a:rPr lang="en-US" dirty="0"/>
              <a:t>contented</a:t>
            </a:r>
          </a:p>
          <a:p>
            <a:pPr marL="0" indent="0">
              <a:buNone/>
            </a:pPr>
            <a:r>
              <a:rPr lang="en-US" dirty="0"/>
              <a:t>dog</a:t>
            </a:r>
          </a:p>
          <a:p>
            <a:pPr marL="0" indent="0">
              <a:buNone/>
            </a:pPr>
            <a:r>
              <a:rPr lang="en-US" dirty="0"/>
              <a:t>Iraq</a:t>
            </a:r>
          </a:p>
          <a:p>
            <a:pPr marL="0" indent="0">
              <a:buNone/>
            </a:pPr>
            <a:r>
              <a:rPr lang="en-US" dirty="0"/>
              <a:t>wounded</a:t>
            </a:r>
          </a:p>
          <a:p>
            <a:pPr marL="0" indent="0">
              <a:buNone/>
            </a:pPr>
            <a:r>
              <a:rPr lang="en-US" dirty="0"/>
              <a:t>soldier</a:t>
            </a:r>
          </a:p>
          <a:p>
            <a:pPr marL="0" indent="0">
              <a:buNone/>
            </a:pPr>
            <a:r>
              <a:rPr lang="en-US" dirty="0"/>
              <a:t>discover</a:t>
            </a:r>
          </a:p>
        </p:txBody>
      </p:sp>
      <p:sp>
        <p:nvSpPr>
          <p:cNvPr id="4" name="AutoShape 2" descr="http://www.hachettebookgroup.com/_b2c/media/cache/cd/13/cd13241a8b44f6998a2875c9bca5b76c.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3633681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Text Impression</a:t>
            </a:r>
          </a:p>
        </p:txBody>
      </p:sp>
      <p:sp>
        <p:nvSpPr>
          <p:cNvPr id="3" name="Content Placeholder 2"/>
          <p:cNvSpPr>
            <a:spLocks noGrp="1"/>
          </p:cNvSpPr>
          <p:nvPr>
            <p:ph idx="1"/>
          </p:nvPr>
        </p:nvSpPr>
        <p:spPr/>
        <p:txBody>
          <a:bodyPr/>
          <a:lstStyle/>
          <a:p>
            <a:pPr marL="0" indent="0">
              <a:buNone/>
            </a:pPr>
            <a:r>
              <a:rPr lang="en-US" dirty="0"/>
              <a:t>contented</a:t>
            </a:r>
          </a:p>
          <a:p>
            <a:pPr marL="0" indent="0">
              <a:buNone/>
            </a:pPr>
            <a:r>
              <a:rPr lang="en-US" dirty="0"/>
              <a:t>dog</a:t>
            </a:r>
          </a:p>
          <a:p>
            <a:pPr marL="0" indent="0">
              <a:buNone/>
            </a:pPr>
            <a:r>
              <a:rPr lang="en-US" dirty="0"/>
              <a:t>Iraq</a:t>
            </a:r>
          </a:p>
          <a:p>
            <a:pPr marL="0" indent="0">
              <a:buNone/>
            </a:pPr>
            <a:r>
              <a:rPr lang="en-US" dirty="0"/>
              <a:t>wounded</a:t>
            </a:r>
          </a:p>
          <a:p>
            <a:pPr marL="0" indent="0">
              <a:buNone/>
            </a:pPr>
            <a:r>
              <a:rPr lang="en-US" dirty="0"/>
              <a:t>soldier</a:t>
            </a:r>
          </a:p>
          <a:p>
            <a:pPr marL="0" indent="0">
              <a:buNone/>
            </a:pPr>
            <a:r>
              <a:rPr lang="en-US" dirty="0"/>
              <a:t>discover</a:t>
            </a:r>
          </a:p>
          <a:p>
            <a:pPr marL="0" indent="0">
              <a:buNone/>
            </a:pPr>
            <a:r>
              <a:rPr lang="en-US" dirty="0"/>
              <a:t>Marines</a:t>
            </a:r>
          </a:p>
        </p:txBody>
      </p:sp>
      <p:sp>
        <p:nvSpPr>
          <p:cNvPr id="4" name="AutoShape 2" descr="http://www.hachettebookgroup.com/_b2c/media/cache/cd/13/cd13241a8b44f6998a2875c9bca5b76c.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7718902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Text Impression</a:t>
            </a:r>
          </a:p>
        </p:txBody>
      </p:sp>
      <p:sp>
        <p:nvSpPr>
          <p:cNvPr id="3" name="Content Placeholder 2"/>
          <p:cNvSpPr>
            <a:spLocks noGrp="1"/>
          </p:cNvSpPr>
          <p:nvPr>
            <p:ph idx="1"/>
          </p:nvPr>
        </p:nvSpPr>
        <p:spPr/>
        <p:txBody>
          <a:bodyPr/>
          <a:lstStyle/>
          <a:p>
            <a:pPr marL="0" indent="0">
              <a:buNone/>
            </a:pPr>
            <a:r>
              <a:rPr lang="en-US" dirty="0"/>
              <a:t>contented			doghouse</a:t>
            </a:r>
          </a:p>
          <a:p>
            <a:pPr marL="0" indent="0">
              <a:buNone/>
            </a:pPr>
            <a:r>
              <a:rPr lang="en-US" dirty="0"/>
              <a:t>dog</a:t>
            </a:r>
          </a:p>
          <a:p>
            <a:pPr marL="0" indent="0">
              <a:buNone/>
            </a:pPr>
            <a:r>
              <a:rPr lang="en-US" dirty="0"/>
              <a:t>Iraq</a:t>
            </a:r>
          </a:p>
          <a:p>
            <a:pPr marL="0" indent="0">
              <a:buNone/>
            </a:pPr>
            <a:r>
              <a:rPr lang="en-US" dirty="0"/>
              <a:t>wounded</a:t>
            </a:r>
          </a:p>
          <a:p>
            <a:pPr marL="0" indent="0">
              <a:buNone/>
            </a:pPr>
            <a:r>
              <a:rPr lang="en-US" dirty="0"/>
              <a:t>soldier</a:t>
            </a:r>
          </a:p>
          <a:p>
            <a:pPr marL="0" indent="0">
              <a:buNone/>
            </a:pPr>
            <a:r>
              <a:rPr lang="en-US" dirty="0"/>
              <a:t>discover</a:t>
            </a:r>
          </a:p>
          <a:p>
            <a:pPr marL="0" indent="0">
              <a:buNone/>
            </a:pPr>
            <a:r>
              <a:rPr lang="en-US" dirty="0"/>
              <a:t>Marines</a:t>
            </a:r>
          </a:p>
        </p:txBody>
      </p:sp>
      <p:sp>
        <p:nvSpPr>
          <p:cNvPr id="4" name="AutoShape 2" descr="http://www.hachettebookgroup.com/_b2c/media/cache/cd/13/cd13241a8b44f6998a2875c9bca5b76c.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0011118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Text Impression</a:t>
            </a:r>
          </a:p>
        </p:txBody>
      </p:sp>
      <p:sp>
        <p:nvSpPr>
          <p:cNvPr id="3" name="Content Placeholder 2"/>
          <p:cNvSpPr>
            <a:spLocks noGrp="1"/>
          </p:cNvSpPr>
          <p:nvPr>
            <p:ph idx="1"/>
          </p:nvPr>
        </p:nvSpPr>
        <p:spPr/>
        <p:txBody>
          <a:bodyPr/>
          <a:lstStyle/>
          <a:p>
            <a:pPr marL="0" indent="0">
              <a:buNone/>
            </a:pPr>
            <a:r>
              <a:rPr lang="en-US" dirty="0"/>
              <a:t>contented			doghouse</a:t>
            </a:r>
          </a:p>
          <a:p>
            <a:pPr marL="0" indent="0">
              <a:buNone/>
            </a:pPr>
            <a:r>
              <a:rPr lang="en-US" dirty="0"/>
              <a:t>dog				rule		</a:t>
            </a:r>
          </a:p>
          <a:p>
            <a:pPr marL="0" indent="0">
              <a:buNone/>
            </a:pPr>
            <a:r>
              <a:rPr lang="en-US" dirty="0"/>
              <a:t>Iraq</a:t>
            </a:r>
          </a:p>
          <a:p>
            <a:pPr marL="0" indent="0">
              <a:buNone/>
            </a:pPr>
            <a:r>
              <a:rPr lang="en-US" dirty="0"/>
              <a:t>wounded</a:t>
            </a:r>
          </a:p>
          <a:p>
            <a:pPr marL="0" indent="0">
              <a:buNone/>
            </a:pPr>
            <a:r>
              <a:rPr lang="en-US" dirty="0"/>
              <a:t>soldier</a:t>
            </a:r>
          </a:p>
          <a:p>
            <a:pPr marL="0" indent="0">
              <a:buNone/>
            </a:pPr>
            <a:r>
              <a:rPr lang="en-US" dirty="0"/>
              <a:t>discover</a:t>
            </a:r>
          </a:p>
          <a:p>
            <a:pPr marL="0" indent="0">
              <a:buNone/>
            </a:pPr>
            <a:r>
              <a:rPr lang="en-US" dirty="0"/>
              <a:t>Marines</a:t>
            </a:r>
          </a:p>
        </p:txBody>
      </p:sp>
      <p:sp>
        <p:nvSpPr>
          <p:cNvPr id="4" name="AutoShape 2" descr="http://www.hachettebookgroup.com/_b2c/media/cache/cd/13/cd13241a8b44f6998a2875c9bca5b76c.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6016837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Text Impression</a:t>
            </a:r>
          </a:p>
        </p:txBody>
      </p:sp>
      <p:sp>
        <p:nvSpPr>
          <p:cNvPr id="3" name="Content Placeholder 2"/>
          <p:cNvSpPr>
            <a:spLocks noGrp="1"/>
          </p:cNvSpPr>
          <p:nvPr>
            <p:ph idx="1"/>
          </p:nvPr>
        </p:nvSpPr>
        <p:spPr/>
        <p:txBody>
          <a:bodyPr/>
          <a:lstStyle/>
          <a:p>
            <a:pPr marL="0" indent="0">
              <a:buNone/>
            </a:pPr>
            <a:r>
              <a:rPr lang="en-US" dirty="0"/>
              <a:t>contented			doghouse</a:t>
            </a:r>
          </a:p>
          <a:p>
            <a:pPr marL="0" indent="0">
              <a:buNone/>
            </a:pPr>
            <a:r>
              <a:rPr lang="en-US" dirty="0"/>
              <a:t>dog				rule		</a:t>
            </a:r>
          </a:p>
          <a:p>
            <a:pPr marL="0" indent="0">
              <a:buNone/>
            </a:pPr>
            <a:r>
              <a:rPr lang="en-US" dirty="0"/>
              <a:t>Iraq				plea</a:t>
            </a:r>
          </a:p>
          <a:p>
            <a:pPr marL="0" indent="0">
              <a:buNone/>
            </a:pPr>
            <a:r>
              <a:rPr lang="en-US" dirty="0"/>
              <a:t>wounded</a:t>
            </a:r>
          </a:p>
          <a:p>
            <a:pPr marL="0" indent="0">
              <a:buNone/>
            </a:pPr>
            <a:r>
              <a:rPr lang="en-US" dirty="0"/>
              <a:t>soldier</a:t>
            </a:r>
          </a:p>
          <a:p>
            <a:pPr marL="0" indent="0">
              <a:buNone/>
            </a:pPr>
            <a:r>
              <a:rPr lang="en-US" dirty="0"/>
              <a:t>discover</a:t>
            </a:r>
          </a:p>
          <a:p>
            <a:pPr marL="0" indent="0">
              <a:buNone/>
            </a:pPr>
            <a:r>
              <a:rPr lang="en-US" dirty="0"/>
              <a:t>Marines</a:t>
            </a:r>
          </a:p>
        </p:txBody>
      </p:sp>
      <p:sp>
        <p:nvSpPr>
          <p:cNvPr id="4" name="AutoShape 2" descr="http://www.hachettebookgroup.com/_b2c/media/cache/cd/13/cd13241a8b44f6998a2875c9bca5b76c.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1838772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Text Impression</a:t>
            </a:r>
          </a:p>
        </p:txBody>
      </p:sp>
      <p:sp>
        <p:nvSpPr>
          <p:cNvPr id="3" name="Content Placeholder 2"/>
          <p:cNvSpPr>
            <a:spLocks noGrp="1"/>
          </p:cNvSpPr>
          <p:nvPr>
            <p:ph idx="1"/>
          </p:nvPr>
        </p:nvSpPr>
        <p:spPr/>
        <p:txBody>
          <a:bodyPr/>
          <a:lstStyle/>
          <a:p>
            <a:pPr marL="0" indent="0">
              <a:buNone/>
            </a:pPr>
            <a:r>
              <a:rPr lang="en-US" dirty="0"/>
              <a:t>contented			doghouse</a:t>
            </a:r>
          </a:p>
          <a:p>
            <a:pPr marL="0" indent="0">
              <a:buNone/>
            </a:pPr>
            <a:r>
              <a:rPr lang="en-US" dirty="0"/>
              <a:t>dog				rule		</a:t>
            </a:r>
          </a:p>
          <a:p>
            <a:pPr marL="0" indent="0">
              <a:buNone/>
            </a:pPr>
            <a:r>
              <a:rPr lang="en-US" dirty="0"/>
              <a:t>Iraq				plea</a:t>
            </a:r>
          </a:p>
          <a:p>
            <a:pPr marL="0" indent="0">
              <a:buNone/>
            </a:pPr>
            <a:r>
              <a:rPr lang="en-US" dirty="0"/>
              <a:t>wounded			complained</a:t>
            </a:r>
          </a:p>
          <a:p>
            <a:pPr marL="0" indent="0">
              <a:buNone/>
            </a:pPr>
            <a:r>
              <a:rPr lang="en-US" dirty="0"/>
              <a:t>soldier</a:t>
            </a:r>
          </a:p>
          <a:p>
            <a:pPr marL="0" indent="0">
              <a:buNone/>
            </a:pPr>
            <a:r>
              <a:rPr lang="en-US" dirty="0"/>
              <a:t>discover</a:t>
            </a:r>
          </a:p>
          <a:p>
            <a:pPr marL="0" indent="0">
              <a:buNone/>
            </a:pPr>
            <a:r>
              <a:rPr lang="en-US" dirty="0"/>
              <a:t>Marines</a:t>
            </a:r>
          </a:p>
        </p:txBody>
      </p:sp>
      <p:sp>
        <p:nvSpPr>
          <p:cNvPr id="4" name="AutoShape 2" descr="http://www.hachettebookgroup.com/_b2c/media/cache/cd/13/cd13241a8b44f6998a2875c9bca5b76c.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6352449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Text Impression</a:t>
            </a:r>
          </a:p>
        </p:txBody>
      </p:sp>
      <p:sp>
        <p:nvSpPr>
          <p:cNvPr id="3" name="Content Placeholder 2"/>
          <p:cNvSpPr>
            <a:spLocks noGrp="1"/>
          </p:cNvSpPr>
          <p:nvPr>
            <p:ph idx="1"/>
          </p:nvPr>
        </p:nvSpPr>
        <p:spPr/>
        <p:txBody>
          <a:bodyPr/>
          <a:lstStyle/>
          <a:p>
            <a:pPr marL="0" indent="0">
              <a:buNone/>
            </a:pPr>
            <a:r>
              <a:rPr lang="en-US" dirty="0"/>
              <a:t>contented			doghouse</a:t>
            </a:r>
          </a:p>
          <a:p>
            <a:pPr marL="0" indent="0">
              <a:buNone/>
            </a:pPr>
            <a:r>
              <a:rPr lang="en-US" dirty="0"/>
              <a:t>dog				rule		</a:t>
            </a:r>
          </a:p>
          <a:p>
            <a:pPr marL="0" indent="0">
              <a:buNone/>
            </a:pPr>
            <a:r>
              <a:rPr lang="en-US" dirty="0"/>
              <a:t>Iraq				plea</a:t>
            </a:r>
          </a:p>
          <a:p>
            <a:pPr marL="0" indent="0">
              <a:buNone/>
            </a:pPr>
            <a:r>
              <a:rPr lang="en-US" dirty="0"/>
              <a:t>wounded			complained</a:t>
            </a:r>
          </a:p>
          <a:p>
            <a:pPr marL="0" indent="0">
              <a:buNone/>
            </a:pPr>
            <a:r>
              <a:rPr lang="en-US" dirty="0"/>
              <a:t>soldier			money		</a:t>
            </a:r>
          </a:p>
          <a:p>
            <a:pPr marL="0" indent="0">
              <a:buNone/>
            </a:pPr>
            <a:r>
              <a:rPr lang="en-US" dirty="0"/>
              <a:t>discover</a:t>
            </a:r>
          </a:p>
          <a:p>
            <a:pPr marL="0" indent="0">
              <a:buNone/>
            </a:pPr>
            <a:r>
              <a:rPr lang="en-US" dirty="0"/>
              <a:t>Marines</a:t>
            </a:r>
          </a:p>
        </p:txBody>
      </p:sp>
      <p:sp>
        <p:nvSpPr>
          <p:cNvPr id="4" name="AutoShape 2" descr="http://www.hachettebookgroup.com/_b2c/media/cache/cd/13/cd13241a8b44f6998a2875c9bca5b76c.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2560744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Text Impression</a:t>
            </a:r>
          </a:p>
        </p:txBody>
      </p:sp>
      <p:sp>
        <p:nvSpPr>
          <p:cNvPr id="3" name="Content Placeholder 2"/>
          <p:cNvSpPr>
            <a:spLocks noGrp="1"/>
          </p:cNvSpPr>
          <p:nvPr>
            <p:ph idx="1"/>
          </p:nvPr>
        </p:nvSpPr>
        <p:spPr/>
        <p:txBody>
          <a:bodyPr/>
          <a:lstStyle/>
          <a:p>
            <a:pPr marL="0" indent="0">
              <a:buNone/>
            </a:pPr>
            <a:r>
              <a:rPr lang="en-US" dirty="0"/>
              <a:t>contented			doghouse</a:t>
            </a:r>
          </a:p>
          <a:p>
            <a:pPr marL="0" indent="0">
              <a:buNone/>
            </a:pPr>
            <a:r>
              <a:rPr lang="en-US" dirty="0"/>
              <a:t>dog				rule		</a:t>
            </a:r>
          </a:p>
          <a:p>
            <a:pPr marL="0" indent="0">
              <a:buNone/>
            </a:pPr>
            <a:r>
              <a:rPr lang="en-US" dirty="0"/>
              <a:t>Iraq				plea</a:t>
            </a:r>
          </a:p>
          <a:p>
            <a:pPr marL="0" indent="0">
              <a:buNone/>
            </a:pPr>
            <a:r>
              <a:rPr lang="en-US" dirty="0"/>
              <a:t>wounded			complained</a:t>
            </a:r>
          </a:p>
          <a:p>
            <a:pPr marL="0" indent="0">
              <a:buNone/>
            </a:pPr>
            <a:r>
              <a:rPr lang="en-US" dirty="0"/>
              <a:t>soldier			money		</a:t>
            </a:r>
          </a:p>
          <a:p>
            <a:pPr marL="0" indent="0">
              <a:buNone/>
            </a:pPr>
            <a:r>
              <a:rPr lang="en-US" dirty="0"/>
              <a:t>discover			Internet</a:t>
            </a:r>
          </a:p>
          <a:p>
            <a:pPr marL="0" indent="0">
              <a:buNone/>
            </a:pPr>
            <a:r>
              <a:rPr lang="en-US" dirty="0"/>
              <a:t>Marines</a:t>
            </a:r>
          </a:p>
        </p:txBody>
      </p:sp>
      <p:sp>
        <p:nvSpPr>
          <p:cNvPr id="4" name="AutoShape 2" descr="http://www.hachettebookgroup.com/_b2c/media/cache/cd/13/cd13241a8b44f6998a2875c9bca5b76c.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0403414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Text Impression</a:t>
            </a:r>
          </a:p>
        </p:txBody>
      </p:sp>
      <p:sp>
        <p:nvSpPr>
          <p:cNvPr id="3" name="Content Placeholder 2"/>
          <p:cNvSpPr>
            <a:spLocks noGrp="1"/>
          </p:cNvSpPr>
          <p:nvPr>
            <p:ph idx="1"/>
          </p:nvPr>
        </p:nvSpPr>
        <p:spPr/>
        <p:txBody>
          <a:bodyPr/>
          <a:lstStyle/>
          <a:p>
            <a:pPr marL="0" indent="0">
              <a:buNone/>
            </a:pPr>
            <a:r>
              <a:rPr lang="en-US" dirty="0"/>
              <a:t>contented			doghouse</a:t>
            </a:r>
          </a:p>
          <a:p>
            <a:pPr marL="0" indent="0">
              <a:buNone/>
            </a:pPr>
            <a:r>
              <a:rPr lang="en-US" dirty="0"/>
              <a:t>dog				rule		</a:t>
            </a:r>
          </a:p>
          <a:p>
            <a:pPr marL="0" indent="0">
              <a:buNone/>
            </a:pPr>
            <a:r>
              <a:rPr lang="en-US" dirty="0"/>
              <a:t>Iraq				plea</a:t>
            </a:r>
          </a:p>
          <a:p>
            <a:pPr marL="0" indent="0">
              <a:buNone/>
            </a:pPr>
            <a:r>
              <a:rPr lang="en-US" dirty="0"/>
              <a:t>wounded			complained</a:t>
            </a:r>
          </a:p>
          <a:p>
            <a:pPr marL="0" indent="0">
              <a:buNone/>
            </a:pPr>
            <a:r>
              <a:rPr lang="en-US" dirty="0"/>
              <a:t>soldier			money		</a:t>
            </a:r>
          </a:p>
          <a:p>
            <a:pPr marL="0" indent="0">
              <a:buNone/>
            </a:pPr>
            <a:r>
              <a:rPr lang="en-US" dirty="0"/>
              <a:t>discover			Internet</a:t>
            </a:r>
          </a:p>
          <a:p>
            <a:pPr marL="0" indent="0">
              <a:buNone/>
            </a:pPr>
            <a:r>
              <a:rPr lang="en-US" dirty="0"/>
              <a:t>Marines			San Diego</a:t>
            </a:r>
          </a:p>
        </p:txBody>
      </p:sp>
      <p:sp>
        <p:nvSpPr>
          <p:cNvPr id="4" name="AutoShape 2" descr="http://www.hachettebookgroup.com/_b2c/media/cache/cd/13/cd13241a8b44f6998a2875c9bca5b76c.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6434351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http://www.hachettebookgroup.com/_b2c/media/cache/cd/13/cd13241a8b44f6998a2875c9bca5b76c.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http://www.hachettebookgroup.com/_b2c/media/cache/cd/13/cd13241a8b44f6998a2875c9bca5b76c.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879" y="103584"/>
            <a:ext cx="8667321" cy="6754416"/>
          </a:xfrm>
          <a:prstGeom prst="rect">
            <a:avLst/>
          </a:prstGeom>
        </p:spPr>
      </p:pic>
    </p:spTree>
    <p:extLst>
      <p:ext uri="{BB962C8B-B14F-4D97-AF65-F5344CB8AC3E}">
        <p14:creationId xmlns:p14="http://schemas.microsoft.com/office/powerpoint/2010/main" val="40708434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Workshop Overview</a:t>
            </a:r>
          </a:p>
        </p:txBody>
      </p:sp>
      <p:sp>
        <p:nvSpPr>
          <p:cNvPr id="3" name="Content Placeholder 2"/>
          <p:cNvSpPr>
            <a:spLocks noGrp="1"/>
          </p:cNvSpPr>
          <p:nvPr>
            <p:ph idx="1"/>
          </p:nvPr>
        </p:nvSpPr>
        <p:spPr/>
        <p:txBody>
          <a:bodyPr/>
          <a:lstStyle/>
          <a:p>
            <a:r>
              <a:rPr lang="en-US" dirty="0"/>
              <a:t>Every teacher is a teacher of reading!  In this workshop, participants will be introduced to exciting and engaging activities that embed literacy skills in 6-8 content area instruction.</a:t>
            </a:r>
          </a:p>
          <a:p>
            <a:endParaRPr lang="en-US" dirty="0"/>
          </a:p>
          <a:p>
            <a:r>
              <a:rPr lang="en-US" dirty="0"/>
              <a:t>Our focus today will primarily be on reading </a:t>
            </a:r>
            <a:r>
              <a:rPr lang="en-US" b="1" dirty="0">
                <a:highlight>
                  <a:srgbClr val="FFFF00"/>
                </a:highlight>
              </a:rPr>
              <a:t>comprehension</a:t>
            </a:r>
            <a:r>
              <a:rPr lang="en-US" dirty="0"/>
              <a:t> and </a:t>
            </a:r>
            <a:r>
              <a:rPr lang="en-US" b="1" dirty="0">
                <a:highlight>
                  <a:srgbClr val="FFFF00"/>
                </a:highlight>
              </a:rPr>
              <a:t>vocabulary</a:t>
            </a:r>
            <a:r>
              <a:rPr lang="en-US" dirty="0"/>
              <a:t>.</a:t>
            </a:r>
          </a:p>
        </p:txBody>
      </p:sp>
    </p:spTree>
    <p:extLst>
      <p:ext uri="{BB962C8B-B14F-4D97-AF65-F5344CB8AC3E}">
        <p14:creationId xmlns:p14="http://schemas.microsoft.com/office/powerpoint/2010/main" val="7819326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a:tabLst>
                <a:tab pos="2057400" algn="l"/>
              </a:tabLst>
              <a:defRPr/>
            </a:pPr>
            <a:r>
              <a:rPr lang="en-US" b="1" dirty="0"/>
              <a:t>What is Content Area Literacy?</a:t>
            </a:r>
            <a:endParaRPr lang="en-US" b="1" dirty="0">
              <a:latin typeface="Dom Casual" pitchFamily="2" charset="0"/>
            </a:endParaRPr>
          </a:p>
        </p:txBody>
      </p:sp>
      <p:sp>
        <p:nvSpPr>
          <p:cNvPr id="16387" name="Rectangle 3"/>
          <p:cNvSpPr>
            <a:spLocks noGrp="1" noChangeArrowheads="1"/>
          </p:cNvSpPr>
          <p:nvPr>
            <p:ph type="body" sz="half" idx="1"/>
          </p:nvPr>
        </p:nvSpPr>
        <p:spPr>
          <a:xfrm>
            <a:off x="1066800" y="1981200"/>
            <a:ext cx="3700463" cy="4114800"/>
          </a:xfrm>
        </p:spPr>
        <p:txBody>
          <a:bodyPr/>
          <a:lstStyle/>
          <a:p>
            <a:pPr algn="ctr" eaLnBrk="1" hangingPunct="1">
              <a:defRPr/>
            </a:pPr>
            <a:endParaRPr lang="en-US"/>
          </a:p>
          <a:p>
            <a:pPr algn="ctr" eaLnBrk="1" hangingPunct="1">
              <a:defRPr/>
            </a:pPr>
            <a:endParaRPr lang="en-US"/>
          </a:p>
          <a:p>
            <a:pPr algn="ctr" eaLnBrk="1" hangingPunct="1">
              <a:buFont typeface="Wingdings" pitchFamily="2" charset="2"/>
              <a:buNone/>
              <a:defRPr/>
            </a:pPr>
            <a:r>
              <a:rPr lang="en-US"/>
              <a:t>	</a:t>
            </a:r>
          </a:p>
          <a:p>
            <a:pPr algn="ctr" eaLnBrk="1" hangingPunct="1">
              <a:buFont typeface="Wingdings" pitchFamily="2" charset="2"/>
              <a:buNone/>
              <a:defRPr/>
            </a:pPr>
            <a:endParaRPr lang="en-US"/>
          </a:p>
        </p:txBody>
      </p:sp>
      <p:sp>
        <p:nvSpPr>
          <p:cNvPr id="16392" name="Rectangle 8"/>
          <p:cNvSpPr>
            <a:spLocks noGrp="1" noChangeArrowheads="1"/>
          </p:cNvSpPr>
          <p:nvPr>
            <p:ph type="body" sz="half" idx="2"/>
          </p:nvPr>
        </p:nvSpPr>
        <p:spPr>
          <a:xfrm>
            <a:off x="1211263" y="2055813"/>
            <a:ext cx="6172200" cy="4040187"/>
          </a:xfrm>
        </p:spPr>
        <p:txBody>
          <a:bodyPr/>
          <a:lstStyle/>
          <a:p>
            <a:pPr eaLnBrk="1" hangingPunct="1">
              <a:buFont typeface="Wingdings" pitchFamily="2" charset="2"/>
              <a:buNone/>
              <a:defRPr/>
            </a:pPr>
            <a:r>
              <a:rPr lang="en-US" sz="3200" dirty="0">
                <a:solidFill>
                  <a:srgbClr val="FF0000"/>
                </a:solidFill>
              </a:rPr>
              <a:t>	…refers to the challenge of reading in the academic areas such as science, social studies, mathematics, literature, and the arts.</a:t>
            </a:r>
          </a:p>
          <a:p>
            <a:pPr eaLnBrk="1" hangingPunct="1">
              <a:buFont typeface="Wingdings" pitchFamily="2" charset="2"/>
              <a:buNone/>
              <a:defRPr/>
            </a:pPr>
            <a:endParaRPr lang="en-US" sz="3200" dirty="0">
              <a:solidFill>
                <a:schemeClr val="hlink"/>
              </a:solidFill>
            </a:endParaRPr>
          </a:p>
        </p:txBody>
      </p:sp>
      <p:pic>
        <p:nvPicPr>
          <p:cNvPr id="5125" name="Picture 12" descr="MPj03995730000[1]"/>
          <p:cNvPicPr>
            <a:picLocks noChangeAspect="1" noChangeArrowheads="1"/>
          </p:cNvPicPr>
          <p:nvPr/>
        </p:nvPicPr>
        <p:blipFill>
          <a:blip r:embed="rId2" cstate="print"/>
          <a:srcRect/>
          <a:stretch>
            <a:fillRect/>
          </a:stretch>
        </p:blipFill>
        <p:spPr bwMode="auto">
          <a:xfrm>
            <a:off x="6400800" y="4419600"/>
            <a:ext cx="2109788" cy="1687513"/>
          </a:xfrm>
          <a:prstGeom prst="rect">
            <a:avLst/>
          </a:prstGeom>
          <a:noFill/>
          <a:ln w="9525">
            <a:noFill/>
            <a:miter lim="800000"/>
            <a:headEnd/>
            <a:tailEnd/>
          </a:ln>
        </p:spPr>
      </p:pic>
    </p:spTree>
    <p:extLst>
      <p:ext uri="{BB962C8B-B14F-4D97-AF65-F5344CB8AC3E}">
        <p14:creationId xmlns:p14="http://schemas.microsoft.com/office/powerpoint/2010/main" val="1048798428"/>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descr="C:\Users\Hall desktop\AppData\Local\Microsoft\Windows\Temporary Internet Files\Content.IE5\56KL09AK\1447-WH~Old-World-Map-Posters[1].jpg"/>
          <p:cNvPicPr>
            <a:picLocks noChangeAspect="1" noChangeArrowheads="1"/>
          </p:cNvPicPr>
          <p:nvPr/>
        </p:nvPicPr>
        <p:blipFill>
          <a:blip r:embed="rId3" cstate="print"/>
          <a:srcRect/>
          <a:stretch>
            <a:fillRect/>
          </a:stretch>
        </p:blipFill>
        <p:spPr bwMode="auto">
          <a:xfrm>
            <a:off x="685800" y="1544782"/>
            <a:ext cx="7924800" cy="5313218"/>
          </a:xfrm>
          <a:prstGeom prst="rect">
            <a:avLst/>
          </a:prstGeom>
          <a:noFill/>
        </p:spPr>
      </p:pic>
      <p:sp>
        <p:nvSpPr>
          <p:cNvPr id="3" name="Title 2"/>
          <p:cNvSpPr>
            <a:spLocks noGrp="1"/>
          </p:cNvSpPr>
          <p:nvPr>
            <p:ph type="title"/>
          </p:nvPr>
        </p:nvSpPr>
        <p:spPr/>
        <p:txBody>
          <a:bodyPr>
            <a:normAutofit fontScale="90000"/>
          </a:bodyPr>
          <a:lstStyle/>
          <a:p>
            <a:r>
              <a:rPr lang="en-US" b="1" dirty="0"/>
              <a:t>Reading &amp; Writing Like an Historian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Reading and Writing Like a Scientist</a:t>
            </a:r>
          </a:p>
        </p:txBody>
      </p:sp>
      <p:pic>
        <p:nvPicPr>
          <p:cNvPr id="3074" name="Picture 2" descr="C:\Users\Hall desktop\AppData\Local\Microsoft\Windows\Temporary Internet Files\Content.IE5\YA3UVK9D\periodic_table_image[1].gif"/>
          <p:cNvPicPr>
            <a:picLocks noGrp="1" noChangeAspect="1" noChangeArrowheads="1"/>
          </p:cNvPicPr>
          <p:nvPr>
            <p:ph idx="1"/>
          </p:nvPr>
        </p:nvPicPr>
        <p:blipFill>
          <a:blip r:embed="rId3" cstate="print"/>
          <a:srcRect/>
          <a:stretch>
            <a:fillRect/>
          </a:stretch>
        </p:blipFill>
        <p:spPr bwMode="auto">
          <a:xfrm>
            <a:off x="1066800" y="1447800"/>
            <a:ext cx="6955744" cy="4869021"/>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Reading and Writing in Math</a:t>
            </a:r>
          </a:p>
        </p:txBody>
      </p:sp>
      <p:pic>
        <p:nvPicPr>
          <p:cNvPr id="5122" name="Picture 2" descr="C:\Users\Hall desktop\AppData\Local\Microsoft\Windows\Temporary Internet Files\Content.IE5\YA3UVK9D\math-formula-chalkboard[1].jpg"/>
          <p:cNvPicPr>
            <a:picLocks noChangeAspect="1" noChangeArrowheads="1"/>
          </p:cNvPicPr>
          <p:nvPr/>
        </p:nvPicPr>
        <p:blipFill>
          <a:blip r:embed="rId3" cstate="print"/>
          <a:srcRect/>
          <a:stretch>
            <a:fillRect/>
          </a:stretch>
        </p:blipFill>
        <p:spPr bwMode="auto">
          <a:xfrm>
            <a:off x="532254" y="1295400"/>
            <a:ext cx="8248508" cy="5485258"/>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We Are All Teachers of Reading</a:t>
            </a:r>
          </a:p>
        </p:txBody>
      </p:sp>
      <p:sp>
        <p:nvSpPr>
          <p:cNvPr id="3" name="Content Placeholder 2"/>
          <p:cNvSpPr>
            <a:spLocks noGrp="1"/>
          </p:cNvSpPr>
          <p:nvPr>
            <p:ph idx="1"/>
          </p:nvPr>
        </p:nvSpPr>
        <p:spPr/>
        <p:txBody>
          <a:bodyPr>
            <a:normAutofit fontScale="92500" lnSpcReduction="10000"/>
          </a:bodyPr>
          <a:lstStyle/>
          <a:p>
            <a:r>
              <a:rPr lang="en-US" dirty="0"/>
              <a:t>In the CCSS (now NJSLS), the content areas of science and social studies have literacy standards.</a:t>
            </a:r>
          </a:p>
          <a:p>
            <a:endParaRPr lang="en-US" dirty="0"/>
          </a:p>
          <a:p>
            <a:endParaRPr lang="en-US" dirty="0"/>
          </a:p>
          <a:p>
            <a:endParaRPr lang="en-US" dirty="0"/>
          </a:p>
          <a:p>
            <a:endParaRPr lang="en-US" dirty="0"/>
          </a:p>
          <a:p>
            <a:r>
              <a:rPr lang="en-US" dirty="0"/>
              <a:t>The content area textbooks we use in these disciplines are typically written two grade levels above our students’ reading levels. </a:t>
            </a:r>
          </a:p>
          <a:p>
            <a:endParaRPr lang="en-US" dirty="0"/>
          </a:p>
        </p:txBody>
      </p:sp>
      <p:pic>
        <p:nvPicPr>
          <p:cNvPr id="2051" name="Picture 3" descr="C:\Users\Hall desktop\AppData\Local\Microsoft\Windows\Temporary Internet Files\Content.IE5\UZ098YN3\Book10[1].jpg"/>
          <p:cNvPicPr>
            <a:picLocks noChangeAspect="1" noChangeArrowheads="1"/>
          </p:cNvPicPr>
          <p:nvPr/>
        </p:nvPicPr>
        <p:blipFill>
          <a:blip r:embed="rId3" cstate="print"/>
          <a:srcRect/>
          <a:stretch>
            <a:fillRect/>
          </a:stretch>
        </p:blipFill>
        <p:spPr bwMode="auto">
          <a:xfrm>
            <a:off x="3009900" y="2514600"/>
            <a:ext cx="3124200" cy="2076673"/>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Therefore . . .</a:t>
            </a:r>
          </a:p>
        </p:txBody>
      </p:sp>
      <p:sp>
        <p:nvSpPr>
          <p:cNvPr id="3" name="Content Placeholder 2"/>
          <p:cNvSpPr>
            <a:spLocks noGrp="1"/>
          </p:cNvSpPr>
          <p:nvPr>
            <p:ph idx="1"/>
          </p:nvPr>
        </p:nvSpPr>
        <p:spPr/>
        <p:txBody>
          <a:bodyPr>
            <a:normAutofit/>
          </a:bodyPr>
          <a:lstStyle/>
          <a:p>
            <a:r>
              <a:rPr lang="en-US" dirty="0"/>
              <a:t>“If we truly want to increase content knowledge, persistence through graduation, and readiness for citizenship and college, literacy instruction must be a component of all content classes.”</a:t>
            </a:r>
          </a:p>
        </p:txBody>
      </p:sp>
      <p:pic>
        <p:nvPicPr>
          <p:cNvPr id="3083" name="Picture 11" descr="C:\Users\Hall desktop\AppData\Local\Microsoft\Windows\Temporary Internet Files\Content.IE5\YA3UVK9D\active-citizens-british-council[1].jpg"/>
          <p:cNvPicPr>
            <a:picLocks noChangeAspect="1" noChangeArrowheads="1"/>
          </p:cNvPicPr>
          <p:nvPr/>
        </p:nvPicPr>
        <p:blipFill>
          <a:blip r:embed="rId3" cstate="print"/>
          <a:srcRect/>
          <a:stretch>
            <a:fillRect/>
          </a:stretch>
        </p:blipFill>
        <p:spPr bwMode="auto">
          <a:xfrm>
            <a:off x="4191000" y="3853349"/>
            <a:ext cx="4267200" cy="2612827"/>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361AAB-A486-4534-9272-F4F44BE5C3BB}"/>
              </a:ext>
            </a:extLst>
          </p:cNvPr>
          <p:cNvSpPr>
            <a:spLocks noGrp="1"/>
          </p:cNvSpPr>
          <p:nvPr>
            <p:ph type="title"/>
          </p:nvPr>
        </p:nvSpPr>
        <p:spPr/>
        <p:txBody>
          <a:bodyPr/>
          <a:lstStyle/>
          <a:p>
            <a:r>
              <a:rPr lang="en-US" b="1" dirty="0"/>
              <a:t>Tinton Falls PARCC-Grade 6</a:t>
            </a:r>
          </a:p>
        </p:txBody>
      </p:sp>
      <p:pic>
        <p:nvPicPr>
          <p:cNvPr id="4" name="Picture 3">
            <a:extLst>
              <a:ext uri="{FF2B5EF4-FFF2-40B4-BE49-F238E27FC236}">
                <a16:creationId xmlns:a16="http://schemas.microsoft.com/office/drawing/2014/main" id="{738AE8E2-3E47-40FF-AC76-03D9FD2C5D9F}"/>
              </a:ext>
            </a:extLst>
          </p:cNvPr>
          <p:cNvPicPr>
            <a:picLocks noChangeAspect="1"/>
          </p:cNvPicPr>
          <p:nvPr/>
        </p:nvPicPr>
        <p:blipFill>
          <a:blip r:embed="rId2"/>
          <a:stretch>
            <a:fillRect/>
          </a:stretch>
        </p:blipFill>
        <p:spPr>
          <a:xfrm>
            <a:off x="457200" y="1143000"/>
            <a:ext cx="7910512" cy="5620376"/>
          </a:xfrm>
          <a:prstGeom prst="rect">
            <a:avLst/>
          </a:prstGeom>
        </p:spPr>
      </p:pic>
    </p:spTree>
    <p:extLst>
      <p:ext uri="{BB962C8B-B14F-4D97-AF65-F5344CB8AC3E}">
        <p14:creationId xmlns:p14="http://schemas.microsoft.com/office/powerpoint/2010/main" val="15555107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3477A-F881-42F6-BC26-E0CFF62B1177}"/>
              </a:ext>
            </a:extLst>
          </p:cNvPr>
          <p:cNvSpPr>
            <a:spLocks noGrp="1"/>
          </p:cNvSpPr>
          <p:nvPr>
            <p:ph type="title"/>
          </p:nvPr>
        </p:nvSpPr>
        <p:spPr/>
        <p:txBody>
          <a:bodyPr/>
          <a:lstStyle/>
          <a:p>
            <a:r>
              <a:rPr lang="en-US" b="1" dirty="0"/>
              <a:t>Enhancing Our Instruction</a:t>
            </a:r>
          </a:p>
        </p:txBody>
      </p:sp>
      <p:graphicFrame>
        <p:nvGraphicFramePr>
          <p:cNvPr id="4" name="Content Placeholder 3">
            <a:extLst>
              <a:ext uri="{FF2B5EF4-FFF2-40B4-BE49-F238E27FC236}">
                <a16:creationId xmlns:a16="http://schemas.microsoft.com/office/drawing/2014/main" id="{0FC7D315-CA5E-4997-A85B-BF0D66A0C4B9}"/>
              </a:ext>
            </a:extLst>
          </p:cNvPr>
          <p:cNvGraphicFramePr>
            <a:graphicFrameLocks noGrp="1"/>
          </p:cNvGraphicFramePr>
          <p:nvPr>
            <p:ph idx="1"/>
            <p:extLst>
              <p:ext uri="{D42A27DB-BD31-4B8C-83A1-F6EECF244321}">
                <p14:modId xmlns:p14="http://schemas.microsoft.com/office/powerpoint/2010/main" val="3657682431"/>
              </p:ext>
            </p:extLst>
          </p:nvPr>
        </p:nvGraphicFramePr>
        <p:xfrm>
          <a:off x="457200" y="1600200"/>
          <a:ext cx="8229600" cy="185420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384338840"/>
                    </a:ext>
                  </a:extLst>
                </a:gridCol>
                <a:gridCol w="4114800">
                  <a:extLst>
                    <a:ext uri="{9D8B030D-6E8A-4147-A177-3AD203B41FA5}">
                      <a16:colId xmlns:a16="http://schemas.microsoft.com/office/drawing/2014/main" val="41399821"/>
                    </a:ext>
                  </a:extLst>
                </a:gridCol>
              </a:tblGrid>
              <a:tr h="370840">
                <a:tc>
                  <a:txBody>
                    <a:bodyPr/>
                    <a:lstStyle/>
                    <a:p>
                      <a:pPr algn="ctr"/>
                      <a:r>
                        <a:rPr lang="en-US" dirty="0"/>
                        <a:t>Priority Standard</a:t>
                      </a:r>
                    </a:p>
                  </a:txBody>
                  <a:tcPr/>
                </a:tc>
                <a:tc>
                  <a:txBody>
                    <a:bodyPr/>
                    <a:lstStyle/>
                    <a:p>
                      <a:pPr algn="ctr"/>
                      <a:r>
                        <a:rPr lang="en-US" dirty="0"/>
                        <a:t># of students represented</a:t>
                      </a:r>
                    </a:p>
                  </a:txBody>
                  <a:tcPr/>
                </a:tc>
                <a:extLst>
                  <a:ext uri="{0D108BD9-81ED-4DB2-BD59-A6C34878D82A}">
                    <a16:rowId xmlns:a16="http://schemas.microsoft.com/office/drawing/2014/main" val="1931799598"/>
                  </a:ext>
                </a:extLst>
              </a:tr>
              <a:tr h="370840">
                <a:tc>
                  <a:txBody>
                    <a:bodyPr/>
                    <a:lstStyle/>
                    <a:p>
                      <a:pPr algn="ctr"/>
                      <a:r>
                        <a:rPr lang="en-US" dirty="0"/>
                        <a:t>RST 6.2.4 (Challenge)</a:t>
                      </a:r>
                    </a:p>
                  </a:txBody>
                  <a:tcPr/>
                </a:tc>
                <a:tc>
                  <a:txBody>
                    <a:bodyPr/>
                    <a:lstStyle/>
                    <a:p>
                      <a:pPr algn="ctr"/>
                      <a:r>
                        <a:rPr lang="en-US" dirty="0"/>
                        <a:t>54</a:t>
                      </a:r>
                    </a:p>
                  </a:txBody>
                  <a:tcPr/>
                </a:tc>
                <a:extLst>
                  <a:ext uri="{0D108BD9-81ED-4DB2-BD59-A6C34878D82A}">
                    <a16:rowId xmlns:a16="http://schemas.microsoft.com/office/drawing/2014/main" val="2731135523"/>
                  </a:ext>
                </a:extLst>
              </a:tr>
              <a:tr h="370840">
                <a:tc>
                  <a:txBody>
                    <a:bodyPr/>
                    <a:lstStyle/>
                    <a:p>
                      <a:pPr algn="ctr"/>
                      <a:r>
                        <a:rPr lang="en-US" dirty="0"/>
                        <a:t>RI 6.2.3 (Challenge)</a:t>
                      </a:r>
                    </a:p>
                  </a:txBody>
                  <a:tcPr/>
                </a:tc>
                <a:tc>
                  <a:txBody>
                    <a:bodyPr/>
                    <a:lstStyle/>
                    <a:p>
                      <a:pPr algn="ctr"/>
                      <a:r>
                        <a:rPr lang="en-US" dirty="0"/>
                        <a:t>149</a:t>
                      </a:r>
                    </a:p>
                  </a:txBody>
                  <a:tcPr/>
                </a:tc>
                <a:extLst>
                  <a:ext uri="{0D108BD9-81ED-4DB2-BD59-A6C34878D82A}">
                    <a16:rowId xmlns:a16="http://schemas.microsoft.com/office/drawing/2014/main" val="2760974801"/>
                  </a:ext>
                </a:extLst>
              </a:tr>
              <a:tr h="370840">
                <a:tc>
                  <a:txBody>
                    <a:bodyPr/>
                    <a:lstStyle/>
                    <a:p>
                      <a:pPr algn="ctr"/>
                      <a:r>
                        <a:rPr lang="en-US" dirty="0"/>
                        <a:t>RI 6.6.1 (Challenge)</a:t>
                      </a:r>
                    </a:p>
                  </a:txBody>
                  <a:tcPr/>
                </a:tc>
                <a:tc>
                  <a:txBody>
                    <a:bodyPr/>
                    <a:lstStyle/>
                    <a:p>
                      <a:pPr algn="ctr"/>
                      <a:r>
                        <a:rPr lang="en-US" dirty="0"/>
                        <a:t>48</a:t>
                      </a:r>
                    </a:p>
                  </a:txBody>
                  <a:tcPr/>
                </a:tc>
                <a:extLst>
                  <a:ext uri="{0D108BD9-81ED-4DB2-BD59-A6C34878D82A}">
                    <a16:rowId xmlns:a16="http://schemas.microsoft.com/office/drawing/2014/main" val="2081971510"/>
                  </a:ext>
                </a:extLst>
              </a:tr>
              <a:tr h="370840">
                <a:tc>
                  <a:txBody>
                    <a:bodyPr/>
                    <a:lstStyle/>
                    <a:p>
                      <a:pPr algn="ctr"/>
                      <a:r>
                        <a:rPr lang="en-US" dirty="0"/>
                        <a:t>RI 6.5.1 (Moderate Challenge)</a:t>
                      </a:r>
                    </a:p>
                  </a:txBody>
                  <a:tcPr/>
                </a:tc>
                <a:tc>
                  <a:txBody>
                    <a:bodyPr/>
                    <a:lstStyle/>
                    <a:p>
                      <a:pPr algn="ctr"/>
                      <a:r>
                        <a:rPr lang="en-US" dirty="0"/>
                        <a:t>56</a:t>
                      </a:r>
                    </a:p>
                  </a:txBody>
                  <a:tcPr/>
                </a:tc>
                <a:extLst>
                  <a:ext uri="{0D108BD9-81ED-4DB2-BD59-A6C34878D82A}">
                    <a16:rowId xmlns:a16="http://schemas.microsoft.com/office/drawing/2014/main" val="4109142405"/>
                  </a:ext>
                </a:extLst>
              </a:tr>
            </a:tbl>
          </a:graphicData>
        </a:graphic>
      </p:graphicFrame>
      <p:sp>
        <p:nvSpPr>
          <p:cNvPr id="6" name="TextBox 5">
            <a:extLst>
              <a:ext uri="{FF2B5EF4-FFF2-40B4-BE49-F238E27FC236}">
                <a16:creationId xmlns:a16="http://schemas.microsoft.com/office/drawing/2014/main" id="{EA21E746-BB8C-493D-9C23-4B31D58A0514}"/>
              </a:ext>
            </a:extLst>
          </p:cNvPr>
          <p:cNvSpPr txBox="1"/>
          <p:nvPr/>
        </p:nvSpPr>
        <p:spPr>
          <a:xfrm>
            <a:off x="835742" y="3629588"/>
            <a:ext cx="7848600" cy="2862322"/>
          </a:xfrm>
          <a:prstGeom prst="rect">
            <a:avLst/>
          </a:prstGeom>
          <a:noFill/>
        </p:spPr>
        <p:txBody>
          <a:bodyPr wrap="square" rtlCol="0">
            <a:spAutoFit/>
          </a:bodyPr>
          <a:lstStyle/>
          <a:p>
            <a:r>
              <a:rPr lang="en-US" dirty="0"/>
              <a:t>RST 2: Determine the </a:t>
            </a:r>
            <a:r>
              <a:rPr lang="en-US" b="1" dirty="0"/>
              <a:t>central ideas </a:t>
            </a:r>
            <a:r>
              <a:rPr lang="en-US" dirty="0"/>
              <a:t>or conclusions of a text; provide an accurate summary of the text </a:t>
            </a:r>
            <a:r>
              <a:rPr lang="en-US" b="1" dirty="0"/>
              <a:t>distinct from prior knowledge or opinions</a:t>
            </a:r>
            <a:r>
              <a:rPr lang="en-US" dirty="0"/>
              <a:t>.</a:t>
            </a:r>
          </a:p>
          <a:p>
            <a:endParaRPr lang="en-US" dirty="0"/>
          </a:p>
          <a:p>
            <a:r>
              <a:rPr lang="en-US" dirty="0"/>
              <a:t>RI 2: provide a summary of the text distinct from personal opinions or judgments.</a:t>
            </a:r>
          </a:p>
          <a:p>
            <a:endParaRPr lang="en-US" dirty="0"/>
          </a:p>
          <a:p>
            <a:r>
              <a:rPr lang="en-US" dirty="0"/>
              <a:t>RI 6: provide a </a:t>
            </a:r>
            <a:r>
              <a:rPr lang="en-US" b="1" dirty="0"/>
              <a:t>statement </a:t>
            </a:r>
            <a:r>
              <a:rPr lang="en-US" dirty="0"/>
              <a:t>about an author’s point of view or purpose in a text and explain how it is conveyed in the text.</a:t>
            </a:r>
          </a:p>
          <a:p>
            <a:endParaRPr lang="en-US" dirty="0"/>
          </a:p>
          <a:p>
            <a:r>
              <a:rPr lang="en-US" dirty="0"/>
              <a:t>RI 5: Analyze how a particular sentence, paragraph, chapter, or section </a:t>
            </a:r>
            <a:r>
              <a:rPr lang="en-US" b="1" dirty="0"/>
              <a:t>fits into the overall structure of a text and contributes </a:t>
            </a:r>
            <a:r>
              <a:rPr lang="en-US" dirty="0"/>
              <a:t>to the development of the ideas.</a:t>
            </a:r>
          </a:p>
        </p:txBody>
      </p:sp>
    </p:spTree>
    <p:extLst>
      <p:ext uri="{BB962C8B-B14F-4D97-AF65-F5344CB8AC3E}">
        <p14:creationId xmlns:p14="http://schemas.microsoft.com/office/powerpoint/2010/main" val="28070554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9817E-CF69-459E-8E48-4AACFC0B8358}"/>
              </a:ext>
            </a:extLst>
          </p:cNvPr>
          <p:cNvSpPr>
            <a:spLocks noGrp="1"/>
          </p:cNvSpPr>
          <p:nvPr>
            <p:ph type="title"/>
          </p:nvPr>
        </p:nvSpPr>
        <p:spPr/>
        <p:txBody>
          <a:bodyPr/>
          <a:lstStyle/>
          <a:p>
            <a:r>
              <a:rPr lang="en-US" b="1" dirty="0"/>
              <a:t>My Opinion vs. The Text</a:t>
            </a:r>
          </a:p>
        </p:txBody>
      </p:sp>
      <p:pic>
        <p:nvPicPr>
          <p:cNvPr id="3074" name="Picture 2" descr="Image result for sticky notes">
            <a:extLst>
              <a:ext uri="{FF2B5EF4-FFF2-40B4-BE49-F238E27FC236}">
                <a16:creationId xmlns:a16="http://schemas.microsoft.com/office/drawing/2014/main" id="{0A99AA38-A3FE-47BA-B1CD-AB49A1DF25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410264"/>
            <a:ext cx="5203723" cy="520372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A1A6567F-533C-49AA-8280-B50EEBEB00AE}"/>
              </a:ext>
            </a:extLst>
          </p:cNvPr>
          <p:cNvSpPr txBox="1"/>
          <p:nvPr/>
        </p:nvSpPr>
        <p:spPr>
          <a:xfrm>
            <a:off x="3810000" y="2438400"/>
            <a:ext cx="2020105" cy="461665"/>
          </a:xfrm>
          <a:prstGeom prst="rect">
            <a:avLst/>
          </a:prstGeom>
          <a:noFill/>
        </p:spPr>
        <p:txBody>
          <a:bodyPr wrap="none" rtlCol="0">
            <a:spAutoFit/>
          </a:bodyPr>
          <a:lstStyle/>
          <a:p>
            <a:r>
              <a:rPr lang="en-US" sz="2400" b="1" dirty="0"/>
              <a:t>Contradiction!</a:t>
            </a:r>
          </a:p>
        </p:txBody>
      </p:sp>
      <p:sp>
        <p:nvSpPr>
          <p:cNvPr id="6" name="TextBox 5">
            <a:extLst>
              <a:ext uri="{FF2B5EF4-FFF2-40B4-BE49-F238E27FC236}">
                <a16:creationId xmlns:a16="http://schemas.microsoft.com/office/drawing/2014/main" id="{83777D57-5980-4BD7-B69C-C59C864C2CE7}"/>
              </a:ext>
            </a:extLst>
          </p:cNvPr>
          <p:cNvSpPr txBox="1"/>
          <p:nvPr/>
        </p:nvSpPr>
        <p:spPr>
          <a:xfrm>
            <a:off x="2831902" y="3276600"/>
            <a:ext cx="2477666" cy="461665"/>
          </a:xfrm>
          <a:prstGeom prst="rect">
            <a:avLst/>
          </a:prstGeom>
          <a:noFill/>
        </p:spPr>
        <p:txBody>
          <a:bodyPr wrap="none" rtlCol="0">
            <a:spAutoFit/>
          </a:bodyPr>
          <a:lstStyle/>
          <a:p>
            <a:r>
              <a:rPr lang="en-US" sz="2400" b="1" dirty="0"/>
              <a:t>The text states… “</a:t>
            </a:r>
          </a:p>
        </p:txBody>
      </p:sp>
      <p:sp>
        <p:nvSpPr>
          <p:cNvPr id="7" name="TextBox 6">
            <a:extLst>
              <a:ext uri="{FF2B5EF4-FFF2-40B4-BE49-F238E27FC236}">
                <a16:creationId xmlns:a16="http://schemas.microsoft.com/office/drawing/2014/main" id="{818AFFDC-8558-4D29-80EB-DF1EC266D336}"/>
              </a:ext>
            </a:extLst>
          </p:cNvPr>
          <p:cNvSpPr txBox="1"/>
          <p:nvPr/>
        </p:nvSpPr>
        <p:spPr>
          <a:xfrm>
            <a:off x="3048000" y="4161717"/>
            <a:ext cx="2895600" cy="461665"/>
          </a:xfrm>
          <a:prstGeom prst="rect">
            <a:avLst/>
          </a:prstGeom>
          <a:noFill/>
        </p:spPr>
        <p:txBody>
          <a:bodyPr wrap="square" rtlCol="0">
            <a:spAutoFit/>
          </a:bodyPr>
          <a:lstStyle/>
          <a:p>
            <a:r>
              <a:rPr lang="en-US" sz="2400" b="1" dirty="0"/>
              <a:t>But I feel as though…</a:t>
            </a:r>
          </a:p>
        </p:txBody>
      </p:sp>
      <p:sp>
        <p:nvSpPr>
          <p:cNvPr id="8" name="TextBox 7">
            <a:extLst>
              <a:ext uri="{FF2B5EF4-FFF2-40B4-BE49-F238E27FC236}">
                <a16:creationId xmlns:a16="http://schemas.microsoft.com/office/drawing/2014/main" id="{92E33847-585E-49E2-BC7B-83D96FEA746B}"/>
              </a:ext>
            </a:extLst>
          </p:cNvPr>
          <p:cNvSpPr txBox="1"/>
          <p:nvPr/>
        </p:nvSpPr>
        <p:spPr>
          <a:xfrm>
            <a:off x="3581400" y="5219350"/>
            <a:ext cx="3124200" cy="461665"/>
          </a:xfrm>
          <a:prstGeom prst="rect">
            <a:avLst/>
          </a:prstGeom>
          <a:noFill/>
        </p:spPr>
        <p:txBody>
          <a:bodyPr wrap="square" rtlCol="0">
            <a:spAutoFit/>
          </a:bodyPr>
          <a:lstStyle/>
          <a:p>
            <a:r>
              <a:rPr lang="en-US" sz="2400" b="1" dirty="0"/>
              <a:t>Why does this matter?</a:t>
            </a:r>
          </a:p>
        </p:txBody>
      </p:sp>
      <p:pic>
        <p:nvPicPr>
          <p:cNvPr id="9" name="Picture 8">
            <a:extLst>
              <a:ext uri="{FF2B5EF4-FFF2-40B4-BE49-F238E27FC236}">
                <a16:creationId xmlns:a16="http://schemas.microsoft.com/office/drawing/2014/main" id="{DE02F306-1824-4F53-8BB0-AEC1777C8CD4}"/>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791200" y="2131520"/>
            <a:ext cx="914400" cy="914400"/>
          </a:xfrm>
          <a:prstGeom prst="rect">
            <a:avLst/>
          </a:prstGeom>
        </p:spPr>
      </p:pic>
    </p:spTree>
    <p:extLst>
      <p:ext uri="{BB962C8B-B14F-4D97-AF65-F5344CB8AC3E}">
        <p14:creationId xmlns:p14="http://schemas.microsoft.com/office/powerpoint/2010/main" val="7793542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361AAB-A486-4534-9272-F4F44BE5C3BB}"/>
              </a:ext>
            </a:extLst>
          </p:cNvPr>
          <p:cNvSpPr>
            <a:spLocks noGrp="1"/>
          </p:cNvSpPr>
          <p:nvPr>
            <p:ph type="title"/>
          </p:nvPr>
        </p:nvSpPr>
        <p:spPr/>
        <p:txBody>
          <a:bodyPr/>
          <a:lstStyle/>
          <a:p>
            <a:r>
              <a:rPr lang="en-US" b="1" dirty="0"/>
              <a:t>Tinton Falls PARCC-Grade 7</a:t>
            </a:r>
          </a:p>
        </p:txBody>
      </p:sp>
      <p:pic>
        <p:nvPicPr>
          <p:cNvPr id="4" name="Picture 3">
            <a:extLst>
              <a:ext uri="{FF2B5EF4-FFF2-40B4-BE49-F238E27FC236}">
                <a16:creationId xmlns:a16="http://schemas.microsoft.com/office/drawing/2014/main" id="{61288923-9268-4B6E-8BD3-A39512188B0D}"/>
              </a:ext>
            </a:extLst>
          </p:cNvPr>
          <p:cNvPicPr>
            <a:picLocks noChangeAspect="1"/>
          </p:cNvPicPr>
          <p:nvPr/>
        </p:nvPicPr>
        <p:blipFill>
          <a:blip r:embed="rId2"/>
          <a:stretch>
            <a:fillRect/>
          </a:stretch>
        </p:blipFill>
        <p:spPr>
          <a:xfrm>
            <a:off x="614362" y="1173419"/>
            <a:ext cx="7915275" cy="5667375"/>
          </a:xfrm>
          <a:prstGeom prst="rect">
            <a:avLst/>
          </a:prstGeom>
        </p:spPr>
      </p:pic>
    </p:spTree>
    <p:extLst>
      <p:ext uri="{BB962C8B-B14F-4D97-AF65-F5344CB8AC3E}">
        <p14:creationId xmlns:p14="http://schemas.microsoft.com/office/powerpoint/2010/main" val="27530260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Ice Breaker Activity:</a:t>
            </a:r>
            <a:br>
              <a:rPr lang="en-US" b="1" dirty="0"/>
            </a:br>
            <a:r>
              <a:rPr lang="en-US" b="1" dirty="0"/>
              <a:t>Vocabulary “Text Impression”</a:t>
            </a:r>
          </a:p>
        </p:txBody>
      </p:sp>
      <p:sp>
        <p:nvSpPr>
          <p:cNvPr id="3" name="Subtitle 2"/>
          <p:cNvSpPr>
            <a:spLocks noGrp="1"/>
          </p:cNvSpPr>
          <p:nvPr>
            <p:ph type="subTitle" idx="1"/>
          </p:nvPr>
        </p:nvSpPr>
        <p:spPr/>
        <p:txBody>
          <a:bodyPr/>
          <a:lstStyle/>
          <a:p>
            <a:endParaRPr lang="en-US" b="1" dirty="0">
              <a:solidFill>
                <a:schemeClr val="tx1"/>
              </a:solidFill>
            </a:endParaRPr>
          </a:p>
          <a:p>
            <a:r>
              <a:rPr lang="en-US" b="1" dirty="0">
                <a:solidFill>
                  <a:schemeClr val="tx1"/>
                </a:solidFill>
              </a:rPr>
              <a:t>What could this text possibly be about?</a:t>
            </a:r>
          </a:p>
        </p:txBody>
      </p:sp>
      <p:pic>
        <p:nvPicPr>
          <p:cNvPr id="1027" name="Picture 3" descr="C:\Users\kkuntz\AppData\Local\Microsoft\Windows\Temporary Internet Files\Content.IE5\3M18PMB1\think-logo[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381000"/>
            <a:ext cx="2654073" cy="18003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58820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3477A-F881-42F6-BC26-E0CFF62B1177}"/>
              </a:ext>
            </a:extLst>
          </p:cNvPr>
          <p:cNvSpPr>
            <a:spLocks noGrp="1"/>
          </p:cNvSpPr>
          <p:nvPr>
            <p:ph type="title"/>
          </p:nvPr>
        </p:nvSpPr>
        <p:spPr/>
        <p:txBody>
          <a:bodyPr/>
          <a:lstStyle/>
          <a:p>
            <a:r>
              <a:rPr lang="en-US" b="1" dirty="0"/>
              <a:t>Enhancing Our Instruction</a:t>
            </a:r>
          </a:p>
        </p:txBody>
      </p:sp>
      <p:graphicFrame>
        <p:nvGraphicFramePr>
          <p:cNvPr id="4" name="Table 3">
            <a:extLst>
              <a:ext uri="{FF2B5EF4-FFF2-40B4-BE49-F238E27FC236}">
                <a16:creationId xmlns:a16="http://schemas.microsoft.com/office/drawing/2014/main" id="{71DA637C-8B7A-49C9-888C-74242D48C0AB}"/>
              </a:ext>
            </a:extLst>
          </p:cNvPr>
          <p:cNvGraphicFramePr>
            <a:graphicFrameLocks noGrp="1"/>
          </p:cNvGraphicFramePr>
          <p:nvPr>
            <p:extLst>
              <p:ext uri="{D42A27DB-BD31-4B8C-83A1-F6EECF244321}">
                <p14:modId xmlns:p14="http://schemas.microsoft.com/office/powerpoint/2010/main" val="2927565637"/>
              </p:ext>
            </p:extLst>
          </p:nvPr>
        </p:nvGraphicFramePr>
        <p:xfrm>
          <a:off x="1524000" y="1397000"/>
          <a:ext cx="6096000" cy="74168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1456490270"/>
                    </a:ext>
                  </a:extLst>
                </a:gridCol>
                <a:gridCol w="3048000">
                  <a:extLst>
                    <a:ext uri="{9D8B030D-6E8A-4147-A177-3AD203B41FA5}">
                      <a16:colId xmlns:a16="http://schemas.microsoft.com/office/drawing/2014/main" val="3311499784"/>
                    </a:ext>
                  </a:extLst>
                </a:gridCol>
              </a:tblGrid>
              <a:tr h="370840">
                <a:tc>
                  <a:txBody>
                    <a:bodyPr/>
                    <a:lstStyle/>
                    <a:p>
                      <a:pPr algn="ctr"/>
                      <a:r>
                        <a:rPr lang="en-US" dirty="0"/>
                        <a:t>Priority Standard</a:t>
                      </a:r>
                    </a:p>
                  </a:txBody>
                  <a:tcPr/>
                </a:tc>
                <a:tc>
                  <a:txBody>
                    <a:bodyPr/>
                    <a:lstStyle/>
                    <a:p>
                      <a:pPr algn="ctr"/>
                      <a:r>
                        <a:rPr lang="en-US" dirty="0"/>
                        <a:t># of students represented</a:t>
                      </a:r>
                    </a:p>
                  </a:txBody>
                  <a:tcPr/>
                </a:tc>
                <a:extLst>
                  <a:ext uri="{0D108BD9-81ED-4DB2-BD59-A6C34878D82A}">
                    <a16:rowId xmlns:a16="http://schemas.microsoft.com/office/drawing/2014/main" val="2419703800"/>
                  </a:ext>
                </a:extLst>
              </a:tr>
              <a:tr h="370840">
                <a:tc>
                  <a:txBody>
                    <a:bodyPr/>
                    <a:lstStyle/>
                    <a:p>
                      <a:pPr algn="ctr"/>
                      <a:r>
                        <a:rPr lang="en-US" dirty="0"/>
                        <a:t>RH 7.5.3 (Moderate Challenge)</a:t>
                      </a:r>
                    </a:p>
                  </a:txBody>
                  <a:tcPr/>
                </a:tc>
                <a:tc>
                  <a:txBody>
                    <a:bodyPr/>
                    <a:lstStyle/>
                    <a:p>
                      <a:pPr algn="ctr"/>
                      <a:r>
                        <a:rPr lang="en-US" dirty="0"/>
                        <a:t>60</a:t>
                      </a:r>
                    </a:p>
                  </a:txBody>
                  <a:tcPr/>
                </a:tc>
                <a:extLst>
                  <a:ext uri="{0D108BD9-81ED-4DB2-BD59-A6C34878D82A}">
                    <a16:rowId xmlns:a16="http://schemas.microsoft.com/office/drawing/2014/main" val="2001272036"/>
                  </a:ext>
                </a:extLst>
              </a:tr>
            </a:tbl>
          </a:graphicData>
        </a:graphic>
      </p:graphicFrame>
      <p:sp>
        <p:nvSpPr>
          <p:cNvPr id="5" name="TextBox 4">
            <a:extLst>
              <a:ext uri="{FF2B5EF4-FFF2-40B4-BE49-F238E27FC236}">
                <a16:creationId xmlns:a16="http://schemas.microsoft.com/office/drawing/2014/main" id="{1075DA26-AA2D-4A99-9CDE-5BAD1959FCAB}"/>
              </a:ext>
            </a:extLst>
          </p:cNvPr>
          <p:cNvSpPr txBox="1"/>
          <p:nvPr/>
        </p:nvSpPr>
        <p:spPr>
          <a:xfrm>
            <a:off x="808703" y="2590800"/>
            <a:ext cx="7848600" cy="2954655"/>
          </a:xfrm>
          <a:prstGeom prst="rect">
            <a:avLst/>
          </a:prstGeom>
          <a:noFill/>
        </p:spPr>
        <p:txBody>
          <a:bodyPr wrap="square" rtlCol="0">
            <a:spAutoFit/>
          </a:bodyPr>
          <a:lstStyle/>
          <a:p>
            <a:r>
              <a:rPr lang="en-US" sz="2400" dirty="0"/>
              <a:t>Our PRIMARY Comprehension FOCUS:</a:t>
            </a:r>
          </a:p>
          <a:p>
            <a:endParaRPr lang="en-US" sz="2400" dirty="0"/>
          </a:p>
          <a:p>
            <a:r>
              <a:rPr lang="en-US" sz="2400" dirty="0"/>
              <a:t>RH 5: Describe how a text presents information (e.g., </a:t>
            </a:r>
            <a:r>
              <a:rPr lang="en-US" sz="2400" b="1" dirty="0">
                <a:highlight>
                  <a:srgbClr val="FFFF00"/>
                </a:highlight>
              </a:rPr>
              <a:t>sequentially, comparatively, causally</a:t>
            </a:r>
            <a:r>
              <a:rPr lang="en-US" sz="2400" dirty="0"/>
              <a:t>). –these need to be on our WORD WALLS</a:t>
            </a:r>
          </a:p>
          <a:p>
            <a:endParaRPr lang="en-US" sz="2400" dirty="0"/>
          </a:p>
          <a:p>
            <a:endParaRPr lang="en-US" sz="2400" dirty="0"/>
          </a:p>
          <a:p>
            <a:endParaRPr lang="en-US" dirty="0"/>
          </a:p>
        </p:txBody>
      </p:sp>
    </p:spTree>
    <p:extLst>
      <p:ext uri="{BB962C8B-B14F-4D97-AF65-F5344CB8AC3E}">
        <p14:creationId xmlns:p14="http://schemas.microsoft.com/office/powerpoint/2010/main" val="4948833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E50E8-B095-4DEC-9988-726C68A2CDEF}"/>
              </a:ext>
            </a:extLst>
          </p:cNvPr>
          <p:cNvSpPr>
            <a:spLocks noGrp="1"/>
          </p:cNvSpPr>
          <p:nvPr>
            <p:ph type="title"/>
          </p:nvPr>
        </p:nvSpPr>
        <p:spPr>
          <a:xfrm>
            <a:off x="609600" y="293547"/>
            <a:ext cx="8229600" cy="1143000"/>
          </a:xfrm>
        </p:spPr>
        <p:txBody>
          <a:bodyPr>
            <a:normAutofit fontScale="90000"/>
          </a:bodyPr>
          <a:lstStyle/>
          <a:p>
            <a:r>
              <a:rPr lang="en-US" b="1" dirty="0"/>
              <a:t>Anchors Away! </a:t>
            </a:r>
            <a:br>
              <a:rPr lang="en-US" b="1" dirty="0"/>
            </a:br>
            <a:r>
              <a:rPr lang="en-US" b="1" dirty="0"/>
              <a:t>(Can’t get enough of anchor charts…)</a:t>
            </a:r>
          </a:p>
        </p:txBody>
      </p:sp>
      <p:pic>
        <p:nvPicPr>
          <p:cNvPr id="4" name="Picture 3">
            <a:extLst>
              <a:ext uri="{FF2B5EF4-FFF2-40B4-BE49-F238E27FC236}">
                <a16:creationId xmlns:a16="http://schemas.microsoft.com/office/drawing/2014/main" id="{71FDDFFD-7971-48C1-BE4C-0AF7B4F1A78F}"/>
              </a:ext>
            </a:extLst>
          </p:cNvPr>
          <p:cNvPicPr>
            <a:picLocks noChangeAspect="1"/>
          </p:cNvPicPr>
          <p:nvPr/>
        </p:nvPicPr>
        <p:blipFill>
          <a:blip r:embed="rId2"/>
          <a:stretch>
            <a:fillRect/>
          </a:stretch>
        </p:blipFill>
        <p:spPr>
          <a:xfrm>
            <a:off x="2438400" y="1524000"/>
            <a:ext cx="4100513" cy="5203471"/>
          </a:xfrm>
          <a:prstGeom prst="rect">
            <a:avLst/>
          </a:prstGeom>
        </p:spPr>
      </p:pic>
      <p:sp>
        <p:nvSpPr>
          <p:cNvPr id="5" name="TextBox 4">
            <a:extLst>
              <a:ext uri="{FF2B5EF4-FFF2-40B4-BE49-F238E27FC236}">
                <a16:creationId xmlns:a16="http://schemas.microsoft.com/office/drawing/2014/main" id="{6A081E3F-964B-4650-A96B-717E7C202A49}"/>
              </a:ext>
            </a:extLst>
          </p:cNvPr>
          <p:cNvSpPr txBox="1"/>
          <p:nvPr/>
        </p:nvSpPr>
        <p:spPr>
          <a:xfrm>
            <a:off x="2667000" y="2286000"/>
            <a:ext cx="4114800" cy="369332"/>
          </a:xfrm>
          <a:prstGeom prst="rect">
            <a:avLst/>
          </a:prstGeom>
          <a:noFill/>
        </p:spPr>
        <p:txBody>
          <a:bodyPr wrap="square" rtlCol="0">
            <a:spAutoFit/>
          </a:bodyPr>
          <a:lstStyle/>
          <a:p>
            <a:r>
              <a:rPr lang="en-US" b="1" u="sng" dirty="0"/>
              <a:t>Not all Historical Texts are the Same!</a:t>
            </a:r>
          </a:p>
        </p:txBody>
      </p:sp>
      <p:sp>
        <p:nvSpPr>
          <p:cNvPr id="6" name="TextBox 5">
            <a:extLst>
              <a:ext uri="{FF2B5EF4-FFF2-40B4-BE49-F238E27FC236}">
                <a16:creationId xmlns:a16="http://schemas.microsoft.com/office/drawing/2014/main" id="{C562243E-F64C-48EF-8E5A-E789941CC428}"/>
              </a:ext>
            </a:extLst>
          </p:cNvPr>
          <p:cNvSpPr txBox="1"/>
          <p:nvPr/>
        </p:nvSpPr>
        <p:spPr>
          <a:xfrm>
            <a:off x="2819400" y="2791191"/>
            <a:ext cx="4114800" cy="369332"/>
          </a:xfrm>
          <a:prstGeom prst="rect">
            <a:avLst/>
          </a:prstGeom>
          <a:noFill/>
        </p:spPr>
        <p:txBody>
          <a:bodyPr wrap="square" rtlCol="0">
            <a:spAutoFit/>
          </a:bodyPr>
          <a:lstStyle/>
          <a:p>
            <a:r>
              <a:rPr lang="en-US" b="1" dirty="0"/>
              <a:t>The information I read might be…</a:t>
            </a:r>
          </a:p>
        </p:txBody>
      </p:sp>
      <p:sp>
        <p:nvSpPr>
          <p:cNvPr id="7" name="TextBox 6">
            <a:extLst>
              <a:ext uri="{FF2B5EF4-FFF2-40B4-BE49-F238E27FC236}">
                <a16:creationId xmlns:a16="http://schemas.microsoft.com/office/drawing/2014/main" id="{1ACC84E5-652B-425C-AF94-B9F492A8F93C}"/>
              </a:ext>
            </a:extLst>
          </p:cNvPr>
          <p:cNvSpPr txBox="1"/>
          <p:nvPr/>
        </p:nvSpPr>
        <p:spPr>
          <a:xfrm>
            <a:off x="2709898" y="3314285"/>
            <a:ext cx="1295400" cy="369332"/>
          </a:xfrm>
          <a:prstGeom prst="rect">
            <a:avLst/>
          </a:prstGeom>
          <a:noFill/>
        </p:spPr>
        <p:txBody>
          <a:bodyPr wrap="square" rtlCol="0">
            <a:spAutoFit/>
          </a:bodyPr>
          <a:lstStyle/>
          <a:p>
            <a:r>
              <a:rPr lang="en-US" b="1" dirty="0"/>
              <a:t>Sequential</a:t>
            </a:r>
          </a:p>
        </p:txBody>
      </p:sp>
      <p:sp>
        <p:nvSpPr>
          <p:cNvPr id="8" name="TextBox 7">
            <a:extLst>
              <a:ext uri="{FF2B5EF4-FFF2-40B4-BE49-F238E27FC236}">
                <a16:creationId xmlns:a16="http://schemas.microsoft.com/office/drawing/2014/main" id="{B6F08FC8-EE2D-4667-A37C-687BA3F928F2}"/>
              </a:ext>
            </a:extLst>
          </p:cNvPr>
          <p:cNvSpPr txBox="1"/>
          <p:nvPr/>
        </p:nvSpPr>
        <p:spPr>
          <a:xfrm>
            <a:off x="2633698" y="4534076"/>
            <a:ext cx="1447800" cy="369332"/>
          </a:xfrm>
          <a:prstGeom prst="rect">
            <a:avLst/>
          </a:prstGeom>
          <a:noFill/>
        </p:spPr>
        <p:txBody>
          <a:bodyPr wrap="square" rtlCol="0">
            <a:spAutoFit/>
          </a:bodyPr>
          <a:lstStyle/>
          <a:p>
            <a:r>
              <a:rPr lang="en-US" b="1" dirty="0"/>
              <a:t>Comparative</a:t>
            </a:r>
          </a:p>
        </p:txBody>
      </p:sp>
      <p:sp>
        <p:nvSpPr>
          <p:cNvPr id="9" name="TextBox 8">
            <a:extLst>
              <a:ext uri="{FF2B5EF4-FFF2-40B4-BE49-F238E27FC236}">
                <a16:creationId xmlns:a16="http://schemas.microsoft.com/office/drawing/2014/main" id="{706CB214-8EE4-413A-8C3C-FC37F53B19E7}"/>
              </a:ext>
            </a:extLst>
          </p:cNvPr>
          <p:cNvSpPr txBox="1"/>
          <p:nvPr/>
        </p:nvSpPr>
        <p:spPr>
          <a:xfrm>
            <a:off x="2948448" y="5806955"/>
            <a:ext cx="1295400" cy="369332"/>
          </a:xfrm>
          <a:prstGeom prst="rect">
            <a:avLst/>
          </a:prstGeom>
          <a:noFill/>
        </p:spPr>
        <p:txBody>
          <a:bodyPr wrap="square" rtlCol="0">
            <a:spAutoFit/>
          </a:bodyPr>
          <a:lstStyle/>
          <a:p>
            <a:r>
              <a:rPr lang="en-US" b="1" dirty="0"/>
              <a:t>Causal</a:t>
            </a:r>
          </a:p>
        </p:txBody>
      </p:sp>
      <p:pic>
        <p:nvPicPr>
          <p:cNvPr id="4098" name="Picture 2" descr="Image result for sequential">
            <a:extLst>
              <a:ext uri="{FF2B5EF4-FFF2-40B4-BE49-F238E27FC236}">
                <a16:creationId xmlns:a16="http://schemas.microsoft.com/office/drawing/2014/main" id="{976CD293-ED4E-4BDB-92B8-738F0482E8C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48448" y="3741493"/>
            <a:ext cx="747252" cy="74725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2EC01DC9-A348-4CEF-A929-4A70AF2BAC65}"/>
              </a:ext>
            </a:extLst>
          </p:cNvPr>
          <p:cNvSpPr txBox="1"/>
          <p:nvPr/>
        </p:nvSpPr>
        <p:spPr>
          <a:xfrm>
            <a:off x="4658494" y="3314285"/>
            <a:ext cx="1905000" cy="369332"/>
          </a:xfrm>
          <a:prstGeom prst="rect">
            <a:avLst/>
          </a:prstGeom>
          <a:noFill/>
        </p:spPr>
        <p:txBody>
          <a:bodyPr wrap="square" rtlCol="0">
            <a:spAutoFit/>
          </a:bodyPr>
          <a:lstStyle/>
          <a:p>
            <a:r>
              <a:rPr lang="en-US" dirty="0"/>
              <a:t>This looks like…</a:t>
            </a:r>
          </a:p>
        </p:txBody>
      </p:sp>
      <p:pic>
        <p:nvPicPr>
          <p:cNvPr id="4100" name="Picture 4" descr="Image result for compare and contrast">
            <a:extLst>
              <a:ext uri="{FF2B5EF4-FFF2-40B4-BE49-F238E27FC236}">
                <a16:creationId xmlns:a16="http://schemas.microsoft.com/office/drawing/2014/main" id="{8FEE3E30-C820-40F4-B2B1-045557B0AB0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19400" y="4922485"/>
            <a:ext cx="1076396" cy="833438"/>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Image result for cause and effect">
            <a:extLst>
              <a:ext uri="{FF2B5EF4-FFF2-40B4-BE49-F238E27FC236}">
                <a16:creationId xmlns:a16="http://schemas.microsoft.com/office/drawing/2014/main" id="{CD3F227A-A786-44BD-AE0B-BEFA0B971E5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33698" y="6106742"/>
            <a:ext cx="1569279" cy="586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91344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361AAB-A486-4534-9272-F4F44BE5C3BB}"/>
              </a:ext>
            </a:extLst>
          </p:cNvPr>
          <p:cNvSpPr>
            <a:spLocks noGrp="1"/>
          </p:cNvSpPr>
          <p:nvPr>
            <p:ph type="title"/>
          </p:nvPr>
        </p:nvSpPr>
        <p:spPr/>
        <p:txBody>
          <a:bodyPr/>
          <a:lstStyle/>
          <a:p>
            <a:r>
              <a:rPr lang="en-US" b="1" dirty="0"/>
              <a:t>Tinton Falls PARCC-Grade 8</a:t>
            </a:r>
          </a:p>
        </p:txBody>
      </p:sp>
      <p:pic>
        <p:nvPicPr>
          <p:cNvPr id="4" name="Picture 3">
            <a:extLst>
              <a:ext uri="{FF2B5EF4-FFF2-40B4-BE49-F238E27FC236}">
                <a16:creationId xmlns:a16="http://schemas.microsoft.com/office/drawing/2014/main" id="{97FCC916-EB57-4CE8-A831-A49204B70527}"/>
              </a:ext>
            </a:extLst>
          </p:cNvPr>
          <p:cNvPicPr>
            <a:picLocks noChangeAspect="1"/>
          </p:cNvPicPr>
          <p:nvPr/>
        </p:nvPicPr>
        <p:blipFill>
          <a:blip r:embed="rId2"/>
          <a:stretch>
            <a:fillRect/>
          </a:stretch>
        </p:blipFill>
        <p:spPr>
          <a:xfrm>
            <a:off x="585787" y="1143000"/>
            <a:ext cx="7972425" cy="5610225"/>
          </a:xfrm>
          <a:prstGeom prst="rect">
            <a:avLst/>
          </a:prstGeom>
        </p:spPr>
      </p:pic>
    </p:spTree>
    <p:extLst>
      <p:ext uri="{BB962C8B-B14F-4D97-AF65-F5344CB8AC3E}">
        <p14:creationId xmlns:p14="http://schemas.microsoft.com/office/powerpoint/2010/main" val="15672854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3477A-F881-42F6-BC26-E0CFF62B1177}"/>
              </a:ext>
            </a:extLst>
          </p:cNvPr>
          <p:cNvSpPr>
            <a:spLocks noGrp="1"/>
          </p:cNvSpPr>
          <p:nvPr>
            <p:ph type="title"/>
          </p:nvPr>
        </p:nvSpPr>
        <p:spPr/>
        <p:txBody>
          <a:bodyPr/>
          <a:lstStyle/>
          <a:p>
            <a:r>
              <a:rPr lang="en-US" b="1" dirty="0"/>
              <a:t>Enhancing Our Instruction</a:t>
            </a:r>
          </a:p>
        </p:txBody>
      </p:sp>
      <p:graphicFrame>
        <p:nvGraphicFramePr>
          <p:cNvPr id="4" name="Table 3">
            <a:extLst>
              <a:ext uri="{FF2B5EF4-FFF2-40B4-BE49-F238E27FC236}">
                <a16:creationId xmlns:a16="http://schemas.microsoft.com/office/drawing/2014/main" id="{8D58A3D8-0B88-4AFA-B14E-FCF298D0D3AC}"/>
              </a:ext>
            </a:extLst>
          </p:cNvPr>
          <p:cNvGraphicFramePr>
            <a:graphicFrameLocks noGrp="1"/>
          </p:cNvGraphicFramePr>
          <p:nvPr>
            <p:extLst>
              <p:ext uri="{D42A27DB-BD31-4B8C-83A1-F6EECF244321}">
                <p14:modId xmlns:p14="http://schemas.microsoft.com/office/powerpoint/2010/main" val="3167478545"/>
              </p:ext>
            </p:extLst>
          </p:nvPr>
        </p:nvGraphicFramePr>
        <p:xfrm>
          <a:off x="1524000" y="1397000"/>
          <a:ext cx="6096000" cy="111252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634057906"/>
                    </a:ext>
                  </a:extLst>
                </a:gridCol>
                <a:gridCol w="3048000">
                  <a:extLst>
                    <a:ext uri="{9D8B030D-6E8A-4147-A177-3AD203B41FA5}">
                      <a16:colId xmlns:a16="http://schemas.microsoft.com/office/drawing/2014/main" val="22829146"/>
                    </a:ext>
                  </a:extLst>
                </a:gridCol>
              </a:tblGrid>
              <a:tr h="370840">
                <a:tc>
                  <a:txBody>
                    <a:bodyPr/>
                    <a:lstStyle/>
                    <a:p>
                      <a:pPr algn="ctr"/>
                      <a:r>
                        <a:rPr lang="en-US" dirty="0"/>
                        <a:t>Priority Standard</a:t>
                      </a:r>
                    </a:p>
                  </a:txBody>
                  <a:tcPr/>
                </a:tc>
                <a:tc>
                  <a:txBody>
                    <a:bodyPr/>
                    <a:lstStyle/>
                    <a:p>
                      <a:pPr algn="ctr"/>
                      <a:r>
                        <a:rPr lang="en-US" dirty="0"/>
                        <a:t># of students represented</a:t>
                      </a:r>
                    </a:p>
                  </a:txBody>
                  <a:tcPr/>
                </a:tc>
                <a:extLst>
                  <a:ext uri="{0D108BD9-81ED-4DB2-BD59-A6C34878D82A}">
                    <a16:rowId xmlns:a16="http://schemas.microsoft.com/office/drawing/2014/main" val="3032047223"/>
                  </a:ext>
                </a:extLst>
              </a:tr>
              <a:tr h="370840">
                <a:tc>
                  <a:txBody>
                    <a:bodyPr/>
                    <a:lstStyle/>
                    <a:p>
                      <a:pPr algn="ctr"/>
                      <a:r>
                        <a:rPr lang="en-US" dirty="0"/>
                        <a:t>RI 8.3.2 (Challenge)</a:t>
                      </a:r>
                    </a:p>
                  </a:txBody>
                  <a:tcPr/>
                </a:tc>
                <a:tc>
                  <a:txBody>
                    <a:bodyPr/>
                    <a:lstStyle/>
                    <a:p>
                      <a:pPr algn="ctr"/>
                      <a:r>
                        <a:rPr lang="en-US" dirty="0"/>
                        <a:t>112</a:t>
                      </a:r>
                    </a:p>
                  </a:txBody>
                  <a:tcPr/>
                </a:tc>
                <a:extLst>
                  <a:ext uri="{0D108BD9-81ED-4DB2-BD59-A6C34878D82A}">
                    <a16:rowId xmlns:a16="http://schemas.microsoft.com/office/drawing/2014/main" val="545785835"/>
                  </a:ext>
                </a:extLst>
              </a:tr>
              <a:tr h="370840">
                <a:tc>
                  <a:txBody>
                    <a:bodyPr/>
                    <a:lstStyle/>
                    <a:p>
                      <a:pPr algn="ctr"/>
                      <a:r>
                        <a:rPr lang="en-US" dirty="0"/>
                        <a:t>RI 8.3.3 (Easy)</a:t>
                      </a:r>
                    </a:p>
                  </a:txBody>
                  <a:tcPr/>
                </a:tc>
                <a:tc>
                  <a:txBody>
                    <a:bodyPr/>
                    <a:lstStyle/>
                    <a:p>
                      <a:pPr algn="ctr"/>
                      <a:r>
                        <a:rPr lang="en-US" dirty="0"/>
                        <a:t>112</a:t>
                      </a:r>
                    </a:p>
                  </a:txBody>
                  <a:tcPr/>
                </a:tc>
                <a:extLst>
                  <a:ext uri="{0D108BD9-81ED-4DB2-BD59-A6C34878D82A}">
                    <a16:rowId xmlns:a16="http://schemas.microsoft.com/office/drawing/2014/main" val="3486493905"/>
                  </a:ext>
                </a:extLst>
              </a:tr>
            </a:tbl>
          </a:graphicData>
        </a:graphic>
      </p:graphicFrame>
      <p:sp>
        <p:nvSpPr>
          <p:cNvPr id="5" name="TextBox 4">
            <a:extLst>
              <a:ext uri="{FF2B5EF4-FFF2-40B4-BE49-F238E27FC236}">
                <a16:creationId xmlns:a16="http://schemas.microsoft.com/office/drawing/2014/main" id="{0F3E3914-0B63-4E4F-A371-FA220131D1B2}"/>
              </a:ext>
            </a:extLst>
          </p:cNvPr>
          <p:cNvSpPr txBox="1"/>
          <p:nvPr/>
        </p:nvSpPr>
        <p:spPr>
          <a:xfrm>
            <a:off x="647700" y="2819400"/>
            <a:ext cx="7848600" cy="5170646"/>
          </a:xfrm>
          <a:prstGeom prst="rect">
            <a:avLst/>
          </a:prstGeom>
          <a:noFill/>
        </p:spPr>
        <p:txBody>
          <a:bodyPr wrap="square" rtlCol="0">
            <a:spAutoFit/>
          </a:bodyPr>
          <a:lstStyle/>
          <a:p>
            <a:r>
              <a:rPr lang="en-US" sz="2400" dirty="0"/>
              <a:t>Our TWO PRIMARY Comprehension FOCUS AREAS:</a:t>
            </a:r>
          </a:p>
          <a:p>
            <a:endParaRPr lang="en-US" sz="2400" dirty="0"/>
          </a:p>
          <a:p>
            <a:r>
              <a:rPr lang="en-US" sz="2400" dirty="0"/>
              <a:t>For RI 3, provides an analysis of </a:t>
            </a:r>
            <a:r>
              <a:rPr lang="en-US" sz="2400" b="1" dirty="0"/>
              <a:t>how</a:t>
            </a:r>
            <a:r>
              <a:rPr lang="en-US" sz="2400" dirty="0"/>
              <a:t> a text </a:t>
            </a:r>
            <a:r>
              <a:rPr lang="en-US" sz="2400" b="1" dirty="0"/>
              <a:t>makes connections</a:t>
            </a:r>
            <a:r>
              <a:rPr lang="en-US" sz="2400" dirty="0"/>
              <a:t> among and distinctions between </a:t>
            </a:r>
            <a:r>
              <a:rPr lang="en-US" sz="2400" b="1" dirty="0"/>
              <a:t>ideas</a:t>
            </a:r>
            <a:r>
              <a:rPr lang="en-US" sz="2400" dirty="0"/>
              <a:t> (e.g., through </a:t>
            </a:r>
            <a:r>
              <a:rPr lang="en-US" sz="2400" dirty="0">
                <a:highlight>
                  <a:srgbClr val="FFFF00"/>
                </a:highlight>
              </a:rPr>
              <a:t>comparisons, analogies, or categories</a:t>
            </a:r>
            <a:r>
              <a:rPr lang="en-US" sz="2400" dirty="0"/>
              <a:t>). (2) –these need to be on our WORD WALLS</a:t>
            </a:r>
          </a:p>
          <a:p>
            <a:endParaRPr lang="en-US" sz="2400" dirty="0"/>
          </a:p>
          <a:p>
            <a:r>
              <a:rPr lang="en-US" sz="2400" dirty="0"/>
              <a:t>For RI 3, provides an analysis of how a text makes connections among and distinctions between </a:t>
            </a:r>
            <a:r>
              <a:rPr lang="en-US" sz="2400" b="1" dirty="0"/>
              <a:t>events</a:t>
            </a:r>
            <a:r>
              <a:rPr lang="en-US" sz="2400" dirty="0"/>
              <a:t> (e.g., through </a:t>
            </a:r>
            <a:r>
              <a:rPr lang="en-US" sz="2400" dirty="0">
                <a:highlight>
                  <a:srgbClr val="FFFF00"/>
                </a:highlight>
              </a:rPr>
              <a:t>comparisons, analogies, or categories</a:t>
            </a:r>
            <a:r>
              <a:rPr lang="en-US" sz="2400" dirty="0"/>
              <a:t>). (3) –</a:t>
            </a:r>
            <a:r>
              <a:rPr lang="en-US" sz="2400" i="1" dirty="0"/>
              <a:t>this is supposed to be easy</a:t>
            </a:r>
          </a:p>
          <a:p>
            <a:endParaRPr lang="en-US" sz="2400" dirty="0"/>
          </a:p>
          <a:p>
            <a:endParaRPr lang="en-US" sz="2400" dirty="0"/>
          </a:p>
          <a:p>
            <a:endParaRPr lang="en-US" dirty="0"/>
          </a:p>
        </p:txBody>
      </p:sp>
    </p:spTree>
    <p:extLst>
      <p:ext uri="{BB962C8B-B14F-4D97-AF65-F5344CB8AC3E}">
        <p14:creationId xmlns:p14="http://schemas.microsoft.com/office/powerpoint/2010/main" val="13000146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A2C69ED-4B75-4137-8D02-F8E835C01380}"/>
              </a:ext>
            </a:extLst>
          </p:cNvPr>
          <p:cNvSpPr>
            <a:spLocks noGrp="1"/>
          </p:cNvSpPr>
          <p:nvPr>
            <p:ph type="title"/>
          </p:nvPr>
        </p:nvSpPr>
        <p:spPr>
          <a:xfrm>
            <a:off x="609600" y="292237"/>
            <a:ext cx="8229600" cy="1143000"/>
          </a:xfrm>
        </p:spPr>
        <p:txBody>
          <a:bodyPr>
            <a:normAutofit/>
          </a:bodyPr>
          <a:lstStyle/>
          <a:p>
            <a:r>
              <a:rPr lang="en-US" b="1" dirty="0"/>
              <a:t>Using Graphic Organizers</a:t>
            </a:r>
          </a:p>
        </p:txBody>
      </p:sp>
      <p:pic>
        <p:nvPicPr>
          <p:cNvPr id="5122" name="Picture 2" descr="Image result for frayer model">
            <a:extLst>
              <a:ext uri="{FF2B5EF4-FFF2-40B4-BE49-F238E27FC236}">
                <a16:creationId xmlns:a16="http://schemas.microsoft.com/office/drawing/2014/main" id="{10C85AA8-D0A3-4284-B1A6-44D821E3F3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0" y="1600200"/>
            <a:ext cx="6210300" cy="455206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2FA309F-0394-4200-A663-F01850C054C2}"/>
              </a:ext>
            </a:extLst>
          </p:cNvPr>
          <p:cNvSpPr txBox="1"/>
          <p:nvPr/>
        </p:nvSpPr>
        <p:spPr>
          <a:xfrm>
            <a:off x="609600" y="6324600"/>
            <a:ext cx="8077200" cy="523220"/>
          </a:xfrm>
          <a:prstGeom prst="rect">
            <a:avLst/>
          </a:prstGeom>
          <a:noFill/>
        </p:spPr>
        <p:txBody>
          <a:bodyPr wrap="square" rtlCol="0">
            <a:spAutoFit/>
          </a:bodyPr>
          <a:lstStyle/>
          <a:p>
            <a:pPr algn="ctr"/>
            <a:r>
              <a:rPr lang="en-US" sz="2800" b="1" dirty="0"/>
              <a:t>…let’s “squeeze” these juicy words</a:t>
            </a:r>
          </a:p>
        </p:txBody>
      </p:sp>
      <p:pic>
        <p:nvPicPr>
          <p:cNvPr id="7" name="Picture 6">
            <a:extLst>
              <a:ext uri="{FF2B5EF4-FFF2-40B4-BE49-F238E27FC236}">
                <a16:creationId xmlns:a16="http://schemas.microsoft.com/office/drawing/2014/main" id="{933B5671-6836-455E-B47B-57CDEDCF2FED}"/>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37037" y="5609338"/>
            <a:ext cx="1447800" cy="1085850"/>
          </a:xfrm>
          <a:prstGeom prst="rect">
            <a:avLst/>
          </a:prstGeom>
        </p:spPr>
      </p:pic>
      <p:sp>
        <p:nvSpPr>
          <p:cNvPr id="9" name="TextBox 8">
            <a:extLst>
              <a:ext uri="{FF2B5EF4-FFF2-40B4-BE49-F238E27FC236}">
                <a16:creationId xmlns:a16="http://schemas.microsoft.com/office/drawing/2014/main" id="{24AA36F0-FD39-4681-BD23-54C21901F79A}"/>
              </a:ext>
            </a:extLst>
          </p:cNvPr>
          <p:cNvSpPr txBox="1"/>
          <p:nvPr/>
        </p:nvSpPr>
        <p:spPr>
          <a:xfrm>
            <a:off x="3810000" y="3886200"/>
            <a:ext cx="1828800" cy="369332"/>
          </a:xfrm>
          <a:prstGeom prst="rect">
            <a:avLst/>
          </a:prstGeom>
          <a:noFill/>
        </p:spPr>
        <p:txBody>
          <a:bodyPr wrap="square" rtlCol="0">
            <a:spAutoFit/>
          </a:bodyPr>
          <a:lstStyle/>
          <a:p>
            <a:pPr algn="ctr"/>
            <a:r>
              <a:rPr lang="en-US" b="1" dirty="0"/>
              <a:t>analogy</a:t>
            </a:r>
          </a:p>
        </p:txBody>
      </p:sp>
      <p:sp>
        <p:nvSpPr>
          <p:cNvPr id="10" name="TextBox 9">
            <a:extLst>
              <a:ext uri="{FF2B5EF4-FFF2-40B4-BE49-F238E27FC236}">
                <a16:creationId xmlns:a16="http://schemas.microsoft.com/office/drawing/2014/main" id="{61133721-29A4-4703-A777-43B99EB3FC1F}"/>
              </a:ext>
            </a:extLst>
          </p:cNvPr>
          <p:cNvSpPr txBox="1"/>
          <p:nvPr/>
        </p:nvSpPr>
        <p:spPr>
          <a:xfrm>
            <a:off x="1752600" y="2257509"/>
            <a:ext cx="2514600" cy="1477328"/>
          </a:xfrm>
          <a:prstGeom prst="rect">
            <a:avLst/>
          </a:prstGeom>
          <a:noFill/>
        </p:spPr>
        <p:txBody>
          <a:bodyPr wrap="square" rtlCol="0">
            <a:spAutoFit/>
          </a:bodyPr>
          <a:lstStyle/>
          <a:p>
            <a:r>
              <a:rPr lang="en-US" dirty="0"/>
              <a:t>A </a:t>
            </a:r>
            <a:r>
              <a:rPr lang="en-US" b="1" dirty="0"/>
              <a:t>comparison</a:t>
            </a:r>
            <a:r>
              <a:rPr lang="en-US" dirty="0"/>
              <a:t>, or likeness between</a:t>
            </a:r>
          </a:p>
          <a:p>
            <a:r>
              <a:rPr lang="en-US" dirty="0"/>
              <a:t>things that are different,</a:t>
            </a:r>
          </a:p>
          <a:p>
            <a:r>
              <a:rPr lang="en-US" dirty="0"/>
              <a:t>but that have some</a:t>
            </a:r>
          </a:p>
          <a:p>
            <a:r>
              <a:rPr lang="en-US" dirty="0"/>
              <a:t>things in common</a:t>
            </a:r>
          </a:p>
        </p:txBody>
      </p:sp>
      <p:sp>
        <p:nvSpPr>
          <p:cNvPr id="11" name="TextBox 10">
            <a:extLst>
              <a:ext uri="{FF2B5EF4-FFF2-40B4-BE49-F238E27FC236}">
                <a16:creationId xmlns:a16="http://schemas.microsoft.com/office/drawing/2014/main" id="{CE529559-2B78-47DE-8AF9-B9D4D8C7B429}"/>
              </a:ext>
            </a:extLst>
          </p:cNvPr>
          <p:cNvSpPr txBox="1"/>
          <p:nvPr/>
        </p:nvSpPr>
        <p:spPr>
          <a:xfrm>
            <a:off x="5648632" y="2286000"/>
            <a:ext cx="1828800" cy="923330"/>
          </a:xfrm>
          <a:prstGeom prst="rect">
            <a:avLst/>
          </a:prstGeom>
          <a:noFill/>
        </p:spPr>
        <p:txBody>
          <a:bodyPr wrap="square" rtlCol="0">
            <a:spAutoFit/>
          </a:bodyPr>
          <a:lstStyle/>
          <a:p>
            <a:r>
              <a:rPr lang="en-US" dirty="0"/>
              <a:t>Could be a metaphor or a simile</a:t>
            </a:r>
          </a:p>
        </p:txBody>
      </p:sp>
      <p:sp>
        <p:nvSpPr>
          <p:cNvPr id="12" name="TextBox 11">
            <a:extLst>
              <a:ext uri="{FF2B5EF4-FFF2-40B4-BE49-F238E27FC236}">
                <a16:creationId xmlns:a16="http://schemas.microsoft.com/office/drawing/2014/main" id="{2D81E89E-7ED5-4B80-94E2-5ADF745004CF}"/>
              </a:ext>
            </a:extLst>
          </p:cNvPr>
          <p:cNvSpPr txBox="1"/>
          <p:nvPr/>
        </p:nvSpPr>
        <p:spPr>
          <a:xfrm>
            <a:off x="1752600" y="4462111"/>
            <a:ext cx="2209800" cy="1384995"/>
          </a:xfrm>
          <a:prstGeom prst="rect">
            <a:avLst/>
          </a:prstGeom>
          <a:noFill/>
        </p:spPr>
        <p:txBody>
          <a:bodyPr wrap="square" rtlCol="0">
            <a:spAutoFit/>
          </a:bodyPr>
          <a:lstStyle/>
          <a:p>
            <a:r>
              <a:rPr lang="en-US" sz="1400" dirty="0"/>
              <a:t>Columbus is a legacy, a “product of his time.”</a:t>
            </a:r>
          </a:p>
          <a:p>
            <a:endParaRPr lang="en-US" sz="1400" dirty="0"/>
          </a:p>
          <a:p>
            <a:r>
              <a:rPr lang="en-US" sz="1400" dirty="0"/>
              <a:t>He is like an “iconic status in the wider American mind.”</a:t>
            </a:r>
          </a:p>
        </p:txBody>
      </p:sp>
      <p:pic>
        <p:nvPicPr>
          <p:cNvPr id="14" name="Picture 13">
            <a:extLst>
              <a:ext uri="{FF2B5EF4-FFF2-40B4-BE49-F238E27FC236}">
                <a16:creationId xmlns:a16="http://schemas.microsoft.com/office/drawing/2014/main" id="{3DE15708-2ABA-4FB2-8639-5F3EE80E2E62}"/>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3657600" y="4891984"/>
            <a:ext cx="990600" cy="1346447"/>
          </a:xfrm>
          <a:prstGeom prst="rect">
            <a:avLst/>
          </a:prstGeom>
        </p:spPr>
      </p:pic>
      <p:sp>
        <p:nvSpPr>
          <p:cNvPr id="13" name="TextBox 12">
            <a:extLst>
              <a:ext uri="{FF2B5EF4-FFF2-40B4-BE49-F238E27FC236}">
                <a16:creationId xmlns:a16="http://schemas.microsoft.com/office/drawing/2014/main" id="{6144E99B-5D0D-4F60-8EDF-EACAADED1762}"/>
              </a:ext>
            </a:extLst>
          </p:cNvPr>
          <p:cNvSpPr txBox="1"/>
          <p:nvPr/>
        </p:nvSpPr>
        <p:spPr>
          <a:xfrm>
            <a:off x="5867400" y="4462111"/>
            <a:ext cx="1752600" cy="369332"/>
          </a:xfrm>
          <a:prstGeom prst="rect">
            <a:avLst/>
          </a:prstGeom>
          <a:noFill/>
        </p:spPr>
        <p:txBody>
          <a:bodyPr wrap="square" rtlCol="0">
            <a:spAutoFit/>
          </a:bodyPr>
          <a:lstStyle/>
          <a:p>
            <a:r>
              <a:rPr lang="en-US" b="1" dirty="0"/>
              <a:t>dissimilarity</a:t>
            </a:r>
          </a:p>
        </p:txBody>
      </p:sp>
    </p:spTree>
    <p:extLst>
      <p:ext uri="{BB962C8B-B14F-4D97-AF65-F5344CB8AC3E}">
        <p14:creationId xmlns:p14="http://schemas.microsoft.com/office/powerpoint/2010/main" val="16966061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Instructional Strategies</a:t>
            </a:r>
          </a:p>
        </p:txBody>
      </p:sp>
      <p:sp>
        <p:nvSpPr>
          <p:cNvPr id="3" name="Content Placeholder 2"/>
          <p:cNvSpPr>
            <a:spLocks noGrp="1"/>
          </p:cNvSpPr>
          <p:nvPr>
            <p:ph idx="1"/>
          </p:nvPr>
        </p:nvSpPr>
        <p:spPr/>
        <p:txBody>
          <a:bodyPr>
            <a:normAutofit/>
          </a:bodyPr>
          <a:lstStyle/>
          <a:p>
            <a:r>
              <a:rPr lang="en-US" dirty="0"/>
              <a:t>We can do this by intentionally using  strategies that have been designed to help 			students comprehend 				information, construct 				meaning, question what they 			hear, and synthesize new 				learning with their </a:t>
            </a:r>
            <a:br>
              <a:rPr lang="en-US" dirty="0"/>
            </a:br>
            <a:r>
              <a:rPr lang="en-US" dirty="0"/>
              <a:t>			existing schema.</a:t>
            </a:r>
          </a:p>
        </p:txBody>
      </p:sp>
      <p:pic>
        <p:nvPicPr>
          <p:cNvPr id="4102" name="Picture 6" descr="C:\Users\Hall desktop\AppData\Local\Microsoft\Windows\Temporary Internet Files\Content.IE5\56KL09AK\thinkingcapwhoa[1].gif"/>
          <p:cNvPicPr>
            <a:picLocks noChangeAspect="1" noChangeArrowheads="1"/>
          </p:cNvPicPr>
          <p:nvPr/>
        </p:nvPicPr>
        <p:blipFill>
          <a:blip r:embed="rId3" cstate="print"/>
          <a:srcRect r="1745"/>
          <a:stretch>
            <a:fillRect/>
          </a:stretch>
        </p:blipFill>
        <p:spPr bwMode="auto">
          <a:xfrm>
            <a:off x="381000" y="2667000"/>
            <a:ext cx="2794654" cy="3095630"/>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en-US" altLang="en-US" b="1" dirty="0"/>
              <a:t>Strategy Instruction</a:t>
            </a:r>
          </a:p>
        </p:txBody>
      </p:sp>
      <p:sp>
        <p:nvSpPr>
          <p:cNvPr id="24579" name="Content Placeholder 2"/>
          <p:cNvSpPr>
            <a:spLocks noGrp="1"/>
          </p:cNvSpPr>
          <p:nvPr>
            <p:ph idx="1"/>
          </p:nvPr>
        </p:nvSpPr>
        <p:spPr/>
        <p:txBody>
          <a:bodyPr>
            <a:normAutofit/>
          </a:bodyPr>
          <a:lstStyle/>
          <a:p>
            <a:pPr eaLnBrk="1" hangingPunct="1"/>
            <a:r>
              <a:rPr lang="en-US" altLang="en-US" sz="3600" dirty="0"/>
              <a:t>“Learning to use a strategy is a long process.  Although researchers may get positive results after twenty lessons on predicting or summarizing, it may actually take students many months to master a particular strategy” (Pressley, 1994).</a:t>
            </a:r>
          </a:p>
        </p:txBody>
      </p:sp>
    </p:spTree>
    <p:extLst>
      <p:ext uri="{BB962C8B-B14F-4D97-AF65-F5344CB8AC3E}">
        <p14:creationId xmlns:p14="http://schemas.microsoft.com/office/powerpoint/2010/main" val="20270543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a:t>Strategies in the </a:t>
            </a:r>
            <a:br>
              <a:rPr lang="en-US" b="1" dirty="0"/>
            </a:br>
            <a:r>
              <a:rPr lang="en-US" b="1" dirty="0"/>
              <a:t>Comprehension Toolkit</a:t>
            </a:r>
          </a:p>
        </p:txBody>
      </p:sp>
      <p:sp>
        <p:nvSpPr>
          <p:cNvPr id="3" name="Content Placeholder 2"/>
          <p:cNvSpPr>
            <a:spLocks noGrp="1"/>
          </p:cNvSpPr>
          <p:nvPr>
            <p:ph idx="1"/>
          </p:nvPr>
        </p:nvSpPr>
        <p:spPr/>
        <p:txBody>
          <a:bodyPr>
            <a:normAutofit lnSpcReduction="10000"/>
          </a:bodyPr>
          <a:lstStyle/>
          <a:p>
            <a:r>
              <a:rPr lang="en-US" b="1" dirty="0"/>
              <a:t>Monitor Comprehension </a:t>
            </a:r>
            <a:r>
              <a:rPr lang="en-US" dirty="0"/>
              <a:t>– follow your inner conversation; notice when you lose your way; read, write, and talk</a:t>
            </a:r>
          </a:p>
          <a:p>
            <a:r>
              <a:rPr lang="en-US" b="1" dirty="0"/>
              <a:t>Activate &amp; Connect </a:t>
            </a:r>
            <a:r>
              <a:rPr lang="en-US" dirty="0"/>
              <a:t>– follow the text signposts; merge your thinking with new learning; connect the new to the known</a:t>
            </a:r>
          </a:p>
          <a:p>
            <a:r>
              <a:rPr lang="en-US" b="1" dirty="0"/>
              <a:t>Ask Questions </a:t>
            </a:r>
            <a:r>
              <a:rPr lang="en-US" dirty="0"/>
              <a:t>– question the text; read to discover answers; ask questions to expand thinking</a:t>
            </a:r>
          </a:p>
        </p:txBody>
      </p:sp>
    </p:spTree>
    <p:extLst>
      <p:ext uri="{BB962C8B-B14F-4D97-AF65-F5344CB8AC3E}">
        <p14:creationId xmlns:p14="http://schemas.microsoft.com/office/powerpoint/2010/main" val="5943023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0461F-AB6C-4763-A4D8-AFACE87E9B3D}"/>
              </a:ext>
            </a:extLst>
          </p:cNvPr>
          <p:cNvSpPr>
            <a:spLocks noGrp="1"/>
          </p:cNvSpPr>
          <p:nvPr>
            <p:ph type="title"/>
          </p:nvPr>
        </p:nvSpPr>
        <p:spPr/>
        <p:txBody>
          <a:bodyPr>
            <a:normAutofit fontScale="90000"/>
          </a:bodyPr>
          <a:lstStyle/>
          <a:p>
            <a:r>
              <a:rPr lang="en-US" b="1" dirty="0"/>
              <a:t>We Must Teach our Students to Annotate!</a:t>
            </a:r>
          </a:p>
        </p:txBody>
      </p:sp>
      <p:pic>
        <p:nvPicPr>
          <p:cNvPr id="5" name="Picture 4">
            <a:extLst>
              <a:ext uri="{FF2B5EF4-FFF2-40B4-BE49-F238E27FC236}">
                <a16:creationId xmlns:a16="http://schemas.microsoft.com/office/drawing/2014/main" id="{7816D849-A36A-4296-BAD7-016365E174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1600200"/>
            <a:ext cx="7794954" cy="4813403"/>
          </a:xfrm>
          <a:prstGeom prst="rect">
            <a:avLst/>
          </a:prstGeom>
        </p:spPr>
      </p:pic>
    </p:spTree>
    <p:extLst>
      <p:ext uri="{BB962C8B-B14F-4D97-AF65-F5344CB8AC3E}">
        <p14:creationId xmlns:p14="http://schemas.microsoft.com/office/powerpoint/2010/main" val="10764247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Two- or Three Column Notes</a:t>
            </a:r>
          </a:p>
        </p:txBody>
      </p:sp>
      <p:graphicFrame>
        <p:nvGraphicFramePr>
          <p:cNvPr id="4" name="Table 3"/>
          <p:cNvGraphicFramePr>
            <a:graphicFrameLocks noGrp="1"/>
          </p:cNvGraphicFramePr>
          <p:nvPr/>
        </p:nvGraphicFramePr>
        <p:xfrm>
          <a:off x="1295400" y="2209800"/>
          <a:ext cx="6705600" cy="1542288"/>
        </p:xfrm>
        <a:graphic>
          <a:graphicData uri="http://schemas.openxmlformats.org/drawingml/2006/table">
            <a:tbl>
              <a:tblPr/>
              <a:tblGrid>
                <a:gridCol w="3512457">
                  <a:extLst>
                    <a:ext uri="{9D8B030D-6E8A-4147-A177-3AD203B41FA5}">
                      <a16:colId xmlns:a16="http://schemas.microsoft.com/office/drawing/2014/main" val="20000"/>
                    </a:ext>
                  </a:extLst>
                </a:gridCol>
                <a:gridCol w="3193143">
                  <a:extLst>
                    <a:ext uri="{9D8B030D-6E8A-4147-A177-3AD203B41FA5}">
                      <a16:colId xmlns:a16="http://schemas.microsoft.com/office/drawing/2014/main" val="20001"/>
                    </a:ext>
                  </a:extLst>
                </a:gridCol>
              </a:tblGrid>
              <a:tr h="1425702">
                <a:tc>
                  <a:txBody>
                    <a:bodyPr/>
                    <a:lstStyle/>
                    <a:p>
                      <a:pPr marL="0" marR="0">
                        <a:lnSpc>
                          <a:spcPct val="115000"/>
                        </a:lnSpc>
                        <a:spcBef>
                          <a:spcPts val="0"/>
                        </a:spcBef>
                        <a:spcAft>
                          <a:spcPts val="0"/>
                        </a:spcAft>
                      </a:pPr>
                      <a:endParaRPr lang="en-US" sz="1100" dirty="0">
                        <a:latin typeface="Calibri"/>
                        <a:ea typeface="Calibri"/>
                        <a:cs typeface="Times New Roman"/>
                      </a:endParaRPr>
                    </a:p>
                    <a:p>
                      <a:pPr marL="0" marR="0">
                        <a:lnSpc>
                          <a:spcPct val="115000"/>
                        </a:lnSpc>
                        <a:spcBef>
                          <a:spcPts val="0"/>
                        </a:spcBef>
                        <a:spcAft>
                          <a:spcPts val="0"/>
                        </a:spcAft>
                      </a:pPr>
                      <a:endParaRPr lang="en-US" sz="1100" dirty="0">
                        <a:latin typeface="Calibri"/>
                        <a:ea typeface="Calibri"/>
                        <a:cs typeface="Times New Roman"/>
                      </a:endParaRPr>
                    </a:p>
                    <a:p>
                      <a:pPr marL="0" marR="0">
                        <a:lnSpc>
                          <a:spcPct val="115000"/>
                        </a:lnSpc>
                        <a:spcBef>
                          <a:spcPts val="0"/>
                        </a:spcBef>
                        <a:spcAft>
                          <a:spcPts val="0"/>
                        </a:spcAft>
                      </a:pPr>
                      <a:endParaRPr lang="en-US" sz="1100" dirty="0">
                        <a:latin typeface="Calibri"/>
                        <a:ea typeface="Calibri"/>
                        <a:cs typeface="Times New Roman"/>
                      </a:endParaRPr>
                    </a:p>
                    <a:p>
                      <a:pPr marL="0" marR="0">
                        <a:lnSpc>
                          <a:spcPct val="115000"/>
                        </a:lnSpc>
                        <a:spcBef>
                          <a:spcPts val="0"/>
                        </a:spcBef>
                        <a:spcAft>
                          <a:spcPts val="0"/>
                        </a:spcAft>
                      </a:pPr>
                      <a:endParaRPr lang="en-US" sz="1100" dirty="0">
                        <a:latin typeface="Calibri"/>
                        <a:ea typeface="Calibri"/>
                        <a:cs typeface="Times New Roman"/>
                      </a:endParaRPr>
                    </a:p>
                    <a:p>
                      <a:pPr marL="0" marR="0">
                        <a:lnSpc>
                          <a:spcPct val="115000"/>
                        </a:lnSpc>
                        <a:spcBef>
                          <a:spcPts val="0"/>
                        </a:spcBef>
                        <a:spcAft>
                          <a:spcPts val="0"/>
                        </a:spcAft>
                      </a:pPr>
                      <a:endParaRPr lang="en-US" sz="1100" dirty="0">
                        <a:latin typeface="Calibri"/>
                        <a:ea typeface="Calibri"/>
                        <a:cs typeface="Times New Roman"/>
                      </a:endParaRPr>
                    </a:p>
                    <a:p>
                      <a:pPr marL="0" marR="0">
                        <a:lnSpc>
                          <a:spcPct val="115000"/>
                        </a:lnSpc>
                        <a:spcBef>
                          <a:spcPts val="0"/>
                        </a:spcBef>
                        <a:spcAft>
                          <a:spcPts val="0"/>
                        </a:spcAft>
                      </a:pPr>
                      <a:endParaRPr lang="en-US" sz="1100" dirty="0">
                        <a:latin typeface="Calibri"/>
                        <a:ea typeface="Calibri"/>
                        <a:cs typeface="Times New Roman"/>
                      </a:endParaRPr>
                    </a:p>
                    <a:p>
                      <a:pPr marL="0" marR="0">
                        <a:lnSpc>
                          <a:spcPct val="115000"/>
                        </a:lnSpc>
                        <a:spcBef>
                          <a:spcPts val="0"/>
                        </a:spcBef>
                        <a:spcAft>
                          <a:spcPts val="0"/>
                        </a:spcAft>
                      </a:pPr>
                      <a:endParaRPr lang="en-US" sz="1100" dirty="0">
                        <a:latin typeface="Calibri"/>
                        <a:ea typeface="Calibri"/>
                        <a:cs typeface="Times New Roman"/>
                      </a:endParaRPr>
                    </a:p>
                    <a:p>
                      <a:pPr marL="0" marR="0">
                        <a:lnSpc>
                          <a:spcPct val="115000"/>
                        </a:lnSpc>
                        <a:spcBef>
                          <a:spcPts val="0"/>
                        </a:spcBef>
                        <a:spcAft>
                          <a:spcPts val="0"/>
                        </a:spcAft>
                      </a:pPr>
                      <a:endParaRPr lang="en-US" sz="1100" dirty="0">
                        <a:latin typeface="Calibri"/>
                        <a:ea typeface="Calibri"/>
                        <a:cs typeface="Times New Roman"/>
                      </a:endParaRPr>
                    </a:p>
                  </a:txBody>
                  <a:tcPr marL="45044" marR="450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1100" dirty="0">
                        <a:latin typeface="Calibri"/>
                        <a:ea typeface="Calibri"/>
                        <a:cs typeface="Times New Roman"/>
                      </a:endParaRPr>
                    </a:p>
                  </a:txBody>
                  <a:tcPr marL="45044" marR="450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graphicFrame>
        <p:nvGraphicFramePr>
          <p:cNvPr id="5" name="Table 4"/>
          <p:cNvGraphicFramePr>
            <a:graphicFrameLocks noGrp="1"/>
          </p:cNvGraphicFramePr>
          <p:nvPr/>
        </p:nvGraphicFramePr>
        <p:xfrm>
          <a:off x="1295400" y="4648200"/>
          <a:ext cx="6781800" cy="1822704"/>
        </p:xfrm>
        <a:graphic>
          <a:graphicData uri="http://schemas.openxmlformats.org/drawingml/2006/table">
            <a:tbl>
              <a:tblPr/>
              <a:tblGrid>
                <a:gridCol w="2260600">
                  <a:extLst>
                    <a:ext uri="{9D8B030D-6E8A-4147-A177-3AD203B41FA5}">
                      <a16:colId xmlns:a16="http://schemas.microsoft.com/office/drawing/2014/main" val="20000"/>
                    </a:ext>
                  </a:extLst>
                </a:gridCol>
                <a:gridCol w="2260600">
                  <a:extLst>
                    <a:ext uri="{9D8B030D-6E8A-4147-A177-3AD203B41FA5}">
                      <a16:colId xmlns:a16="http://schemas.microsoft.com/office/drawing/2014/main" val="20001"/>
                    </a:ext>
                  </a:extLst>
                </a:gridCol>
                <a:gridCol w="2260600">
                  <a:extLst>
                    <a:ext uri="{9D8B030D-6E8A-4147-A177-3AD203B41FA5}">
                      <a16:colId xmlns:a16="http://schemas.microsoft.com/office/drawing/2014/main" val="20002"/>
                    </a:ext>
                  </a:extLst>
                </a:gridCol>
              </a:tblGrid>
              <a:tr h="1371600">
                <a:tc>
                  <a:txBody>
                    <a:bodyPr/>
                    <a:lstStyle/>
                    <a:p>
                      <a:pPr marL="0" marR="0">
                        <a:lnSpc>
                          <a:spcPct val="115000"/>
                        </a:lnSpc>
                        <a:spcBef>
                          <a:spcPts val="0"/>
                        </a:spcBef>
                        <a:spcAft>
                          <a:spcPts val="0"/>
                        </a:spcAft>
                      </a:pPr>
                      <a:endParaRPr lang="en-US" sz="800" dirty="0">
                        <a:latin typeface="Calibri"/>
                        <a:ea typeface="Calibri"/>
                        <a:cs typeface="Times New Roman"/>
                      </a:endParaRPr>
                    </a:p>
                    <a:p>
                      <a:pPr marL="0" marR="0">
                        <a:lnSpc>
                          <a:spcPct val="115000"/>
                        </a:lnSpc>
                        <a:spcBef>
                          <a:spcPts val="0"/>
                        </a:spcBef>
                        <a:spcAft>
                          <a:spcPts val="0"/>
                        </a:spcAft>
                      </a:pPr>
                      <a:endParaRPr lang="en-US" sz="800" dirty="0">
                        <a:latin typeface="Calibri"/>
                        <a:ea typeface="Calibri"/>
                        <a:cs typeface="Times New Roman"/>
                      </a:endParaRPr>
                    </a:p>
                    <a:p>
                      <a:pPr marL="0" marR="0">
                        <a:lnSpc>
                          <a:spcPct val="115000"/>
                        </a:lnSpc>
                        <a:spcBef>
                          <a:spcPts val="0"/>
                        </a:spcBef>
                        <a:spcAft>
                          <a:spcPts val="0"/>
                        </a:spcAft>
                      </a:pPr>
                      <a:endParaRPr lang="en-US" sz="800" dirty="0">
                        <a:latin typeface="Calibri"/>
                        <a:ea typeface="Calibri"/>
                        <a:cs typeface="Times New Roman"/>
                      </a:endParaRPr>
                    </a:p>
                    <a:p>
                      <a:pPr marL="0" marR="0">
                        <a:lnSpc>
                          <a:spcPct val="115000"/>
                        </a:lnSpc>
                        <a:spcBef>
                          <a:spcPts val="0"/>
                        </a:spcBef>
                        <a:spcAft>
                          <a:spcPts val="0"/>
                        </a:spcAft>
                      </a:pPr>
                      <a:endParaRPr lang="en-US" sz="800" dirty="0">
                        <a:latin typeface="Calibri"/>
                        <a:ea typeface="Calibri"/>
                        <a:cs typeface="Times New Roman"/>
                      </a:endParaRPr>
                    </a:p>
                    <a:p>
                      <a:pPr marL="0" marR="0">
                        <a:lnSpc>
                          <a:spcPct val="115000"/>
                        </a:lnSpc>
                        <a:spcBef>
                          <a:spcPts val="0"/>
                        </a:spcBef>
                        <a:spcAft>
                          <a:spcPts val="0"/>
                        </a:spcAft>
                      </a:pPr>
                      <a:endParaRPr lang="en-US" sz="800" dirty="0">
                        <a:latin typeface="Calibri"/>
                        <a:ea typeface="Calibri"/>
                        <a:cs typeface="Times New Roman"/>
                      </a:endParaRPr>
                    </a:p>
                    <a:p>
                      <a:pPr marL="0" marR="0">
                        <a:lnSpc>
                          <a:spcPct val="115000"/>
                        </a:lnSpc>
                        <a:spcBef>
                          <a:spcPts val="0"/>
                        </a:spcBef>
                        <a:spcAft>
                          <a:spcPts val="0"/>
                        </a:spcAft>
                      </a:pPr>
                      <a:endParaRPr lang="en-US" sz="800" dirty="0">
                        <a:latin typeface="Calibri"/>
                        <a:ea typeface="Calibri"/>
                        <a:cs typeface="Times New Roman"/>
                      </a:endParaRPr>
                    </a:p>
                    <a:p>
                      <a:pPr marL="0" marR="0">
                        <a:lnSpc>
                          <a:spcPct val="115000"/>
                        </a:lnSpc>
                        <a:spcBef>
                          <a:spcPts val="0"/>
                        </a:spcBef>
                        <a:spcAft>
                          <a:spcPts val="0"/>
                        </a:spcAft>
                      </a:pPr>
                      <a:endParaRPr lang="en-US" sz="800" dirty="0">
                        <a:latin typeface="Calibri"/>
                        <a:ea typeface="Calibri"/>
                        <a:cs typeface="Times New Roman"/>
                      </a:endParaRPr>
                    </a:p>
                    <a:p>
                      <a:pPr marL="0" marR="0">
                        <a:lnSpc>
                          <a:spcPct val="115000"/>
                        </a:lnSpc>
                        <a:spcBef>
                          <a:spcPts val="0"/>
                        </a:spcBef>
                        <a:spcAft>
                          <a:spcPts val="0"/>
                        </a:spcAft>
                      </a:pPr>
                      <a:endParaRPr lang="en-US" sz="800" dirty="0">
                        <a:latin typeface="Calibri"/>
                        <a:ea typeface="Calibri"/>
                        <a:cs typeface="Times New Roman"/>
                      </a:endParaRPr>
                    </a:p>
                    <a:p>
                      <a:pPr marL="0" marR="0">
                        <a:lnSpc>
                          <a:spcPct val="115000"/>
                        </a:lnSpc>
                        <a:spcBef>
                          <a:spcPts val="0"/>
                        </a:spcBef>
                        <a:spcAft>
                          <a:spcPts val="0"/>
                        </a:spcAft>
                      </a:pPr>
                      <a:endParaRPr lang="en-US" sz="800" dirty="0">
                        <a:latin typeface="Calibri"/>
                        <a:ea typeface="Calibri"/>
                        <a:cs typeface="Times New Roman"/>
                      </a:endParaRPr>
                    </a:p>
                    <a:p>
                      <a:pPr marL="0" marR="0">
                        <a:lnSpc>
                          <a:spcPct val="115000"/>
                        </a:lnSpc>
                        <a:spcBef>
                          <a:spcPts val="0"/>
                        </a:spcBef>
                        <a:spcAft>
                          <a:spcPts val="0"/>
                        </a:spcAft>
                      </a:pPr>
                      <a:endParaRPr lang="en-US" sz="800" dirty="0">
                        <a:latin typeface="Calibri"/>
                        <a:ea typeface="Calibri"/>
                        <a:cs typeface="Times New Roman"/>
                      </a:endParaRPr>
                    </a:p>
                    <a:p>
                      <a:pPr marL="0" marR="0">
                        <a:lnSpc>
                          <a:spcPct val="115000"/>
                        </a:lnSpc>
                        <a:spcBef>
                          <a:spcPts val="0"/>
                        </a:spcBef>
                        <a:spcAft>
                          <a:spcPts val="0"/>
                        </a:spcAft>
                      </a:pPr>
                      <a:endParaRPr lang="en-US" sz="800" dirty="0">
                        <a:latin typeface="Calibri"/>
                        <a:ea typeface="Calibri"/>
                        <a:cs typeface="Times New Roman"/>
                      </a:endParaRPr>
                    </a:p>
                    <a:p>
                      <a:pPr marL="0" marR="0">
                        <a:lnSpc>
                          <a:spcPct val="115000"/>
                        </a:lnSpc>
                        <a:spcBef>
                          <a:spcPts val="0"/>
                        </a:spcBef>
                        <a:spcAft>
                          <a:spcPts val="0"/>
                        </a:spcAft>
                      </a:pPr>
                      <a:endParaRPr lang="en-US" sz="800" dirty="0">
                        <a:latin typeface="Calibri"/>
                        <a:ea typeface="Calibri"/>
                        <a:cs typeface="Times New Roman"/>
                      </a:endParaRPr>
                    </a:p>
                    <a:p>
                      <a:pPr marL="0" marR="0">
                        <a:lnSpc>
                          <a:spcPct val="115000"/>
                        </a:lnSpc>
                        <a:spcBef>
                          <a:spcPts val="0"/>
                        </a:spcBef>
                        <a:spcAft>
                          <a:spcPts val="0"/>
                        </a:spcAft>
                      </a:pPr>
                      <a:endParaRPr lang="en-US" sz="800" dirty="0">
                        <a:latin typeface="Calibri"/>
                        <a:ea typeface="Calibri"/>
                        <a:cs typeface="Times New Roman"/>
                      </a:endParaRPr>
                    </a:p>
                  </a:txBody>
                  <a:tcPr marL="45044" marR="450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800">
                        <a:latin typeface="Calibri"/>
                        <a:ea typeface="Calibri"/>
                        <a:cs typeface="Times New Roman"/>
                      </a:endParaRPr>
                    </a:p>
                  </a:txBody>
                  <a:tcPr marL="45044" marR="450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800" dirty="0">
                        <a:latin typeface="Calibri"/>
                        <a:ea typeface="Calibri"/>
                        <a:cs typeface="Times New Roman"/>
                      </a:endParaRPr>
                    </a:p>
                  </a:txBody>
                  <a:tcPr marL="45044" marR="450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6" name="TextBox 5"/>
          <p:cNvSpPr txBox="1"/>
          <p:nvPr/>
        </p:nvSpPr>
        <p:spPr>
          <a:xfrm>
            <a:off x="1295400" y="1676400"/>
            <a:ext cx="6705600" cy="369332"/>
          </a:xfrm>
          <a:prstGeom prst="rect">
            <a:avLst/>
          </a:prstGeom>
          <a:noFill/>
        </p:spPr>
        <p:txBody>
          <a:bodyPr wrap="square" rtlCol="0">
            <a:spAutoFit/>
          </a:bodyPr>
          <a:lstStyle/>
          <a:p>
            <a:r>
              <a:rPr lang="en-US" b="1" dirty="0"/>
              <a:t>From the Text </a:t>
            </a:r>
            <a:r>
              <a:rPr lang="en-US" dirty="0"/>
              <a:t>		</a:t>
            </a:r>
            <a:r>
              <a:rPr lang="en-US" b="1" dirty="0"/>
              <a:t>               What it Makes Me Think or Ask</a:t>
            </a:r>
          </a:p>
        </p:txBody>
      </p:sp>
      <p:sp>
        <p:nvSpPr>
          <p:cNvPr id="7" name="TextBox 6"/>
          <p:cNvSpPr txBox="1"/>
          <p:nvPr/>
        </p:nvSpPr>
        <p:spPr>
          <a:xfrm>
            <a:off x="1371600" y="3733800"/>
            <a:ext cx="6705600" cy="1077218"/>
          </a:xfrm>
          <a:prstGeom prst="rect">
            <a:avLst/>
          </a:prstGeom>
          <a:noFill/>
        </p:spPr>
        <p:txBody>
          <a:bodyPr wrap="square" rtlCol="0">
            <a:spAutoFit/>
          </a:bodyPr>
          <a:lstStyle/>
          <a:p>
            <a:endParaRPr lang="en-US" sz="1400" dirty="0"/>
          </a:p>
          <a:p>
            <a:endParaRPr lang="en-US" sz="1400" dirty="0"/>
          </a:p>
          <a:p>
            <a:r>
              <a:rPr lang="en-US" b="1" dirty="0"/>
              <a:t>From the Text                          Think or Ask                    Summary                  		        </a:t>
            </a:r>
            <a:r>
              <a:rPr lang="en-US" sz="1200" dirty="0"/>
              <a:t>		</a:t>
            </a:r>
            <a:r>
              <a:rPr lang="en-US" dirty="0"/>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Clue #1</a:t>
            </a:r>
          </a:p>
        </p:txBody>
      </p:sp>
      <p:sp>
        <p:nvSpPr>
          <p:cNvPr id="3" name="Content Placeholder 2"/>
          <p:cNvSpPr>
            <a:spLocks noGrp="1"/>
          </p:cNvSpPr>
          <p:nvPr>
            <p:ph idx="1"/>
          </p:nvPr>
        </p:nvSpPr>
        <p:spPr/>
        <p:txBody>
          <a:bodyPr/>
          <a:lstStyle/>
          <a:p>
            <a:pPr marL="0" indent="0">
              <a:buNone/>
            </a:pPr>
            <a:endParaRPr lang="en-US" dirty="0"/>
          </a:p>
          <a:p>
            <a:pPr marL="0" indent="0">
              <a:buNone/>
            </a:pPr>
            <a:endParaRPr lang="en-US" dirty="0"/>
          </a:p>
          <a:p>
            <a:pPr marL="0" indent="0" algn="ctr">
              <a:buNone/>
            </a:pPr>
            <a:r>
              <a:rPr lang="en-US" sz="8000" b="1" dirty="0"/>
              <a:t>Nonfiction!</a:t>
            </a:r>
          </a:p>
        </p:txBody>
      </p:sp>
    </p:spTree>
    <p:extLst>
      <p:ext uri="{BB962C8B-B14F-4D97-AF65-F5344CB8AC3E}">
        <p14:creationId xmlns:p14="http://schemas.microsoft.com/office/powerpoint/2010/main" val="11621611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b="1" dirty="0"/>
              <a:t>Reading and Analyzing </a:t>
            </a:r>
            <a:br>
              <a:rPr lang="en-US" sz="4800" b="1" dirty="0"/>
            </a:br>
            <a:r>
              <a:rPr lang="en-US" sz="4800" b="1" dirty="0"/>
              <a:t>Non-Fiction</a:t>
            </a:r>
          </a:p>
        </p:txBody>
      </p:sp>
      <p:graphicFrame>
        <p:nvGraphicFramePr>
          <p:cNvPr id="4" name="Table 3"/>
          <p:cNvGraphicFramePr>
            <a:graphicFrameLocks noGrp="1"/>
          </p:cNvGraphicFramePr>
          <p:nvPr/>
        </p:nvGraphicFramePr>
        <p:xfrm>
          <a:off x="685800" y="1524000"/>
          <a:ext cx="7772400" cy="4800600"/>
        </p:xfrm>
        <a:graphic>
          <a:graphicData uri="http://schemas.openxmlformats.org/drawingml/2006/table">
            <a:tbl>
              <a:tblPr/>
              <a:tblGrid>
                <a:gridCol w="1295400">
                  <a:extLst>
                    <a:ext uri="{9D8B030D-6E8A-4147-A177-3AD203B41FA5}">
                      <a16:colId xmlns:a16="http://schemas.microsoft.com/office/drawing/2014/main" val="20000"/>
                    </a:ext>
                  </a:extLst>
                </a:gridCol>
                <a:gridCol w="129540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1295400">
                  <a:extLst>
                    <a:ext uri="{9D8B030D-6E8A-4147-A177-3AD203B41FA5}">
                      <a16:colId xmlns:a16="http://schemas.microsoft.com/office/drawing/2014/main" val="20003"/>
                    </a:ext>
                  </a:extLst>
                </a:gridCol>
                <a:gridCol w="1295400">
                  <a:extLst>
                    <a:ext uri="{9D8B030D-6E8A-4147-A177-3AD203B41FA5}">
                      <a16:colId xmlns:a16="http://schemas.microsoft.com/office/drawing/2014/main" val="20004"/>
                    </a:ext>
                  </a:extLst>
                </a:gridCol>
                <a:gridCol w="1295400">
                  <a:extLst>
                    <a:ext uri="{9D8B030D-6E8A-4147-A177-3AD203B41FA5}">
                      <a16:colId xmlns:a16="http://schemas.microsoft.com/office/drawing/2014/main" val="20005"/>
                    </a:ext>
                  </a:extLst>
                </a:gridCol>
              </a:tblGrid>
              <a:tr h="416471">
                <a:tc>
                  <a:txBody>
                    <a:bodyPr/>
                    <a:lstStyle/>
                    <a:p>
                      <a:pPr marL="0" marR="0">
                        <a:spcBef>
                          <a:spcPts val="0"/>
                        </a:spcBef>
                        <a:spcAft>
                          <a:spcPts val="0"/>
                        </a:spcAft>
                      </a:pPr>
                      <a:r>
                        <a:rPr lang="en-US" sz="1100" dirty="0">
                          <a:latin typeface="Calibri"/>
                          <a:ea typeface="Times New Roman"/>
                          <a:cs typeface="Times New Roman"/>
                        </a:rPr>
                        <a:t>What we think we know about</a:t>
                      </a:r>
                      <a:endParaRPr lang="en-US" sz="1100" dirty="0">
                        <a:latin typeface="Times New Roman"/>
                        <a:ea typeface="Times New Roman"/>
                        <a:cs typeface="Times New Roman"/>
                      </a:endParaRPr>
                    </a:p>
                  </a:txBody>
                  <a:tcPr marL="45663" marR="456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100" dirty="0">
                          <a:latin typeface="Calibri"/>
                          <a:ea typeface="Times New Roman"/>
                          <a:cs typeface="Times New Roman"/>
                        </a:rPr>
                        <a:t>Confirmed</a:t>
                      </a:r>
                      <a:endParaRPr lang="en-US" sz="1100" dirty="0">
                        <a:latin typeface="Times New Roman"/>
                        <a:ea typeface="Times New Roman"/>
                        <a:cs typeface="Times New Roman"/>
                      </a:endParaRPr>
                    </a:p>
                  </a:txBody>
                  <a:tcPr marL="45663" marR="456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100" dirty="0">
                          <a:latin typeface="Calibri"/>
                          <a:ea typeface="Times New Roman"/>
                          <a:cs typeface="Times New Roman"/>
                        </a:rPr>
                        <a:t>New Learning</a:t>
                      </a:r>
                      <a:endParaRPr lang="en-US" sz="1100" dirty="0">
                        <a:latin typeface="Times New Roman"/>
                        <a:ea typeface="Times New Roman"/>
                        <a:cs typeface="Times New Roman"/>
                      </a:endParaRPr>
                    </a:p>
                  </a:txBody>
                  <a:tcPr marL="45663" marR="456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100" dirty="0">
                          <a:latin typeface="Calibri"/>
                          <a:ea typeface="Times New Roman"/>
                          <a:cs typeface="Times New Roman"/>
                        </a:rPr>
                        <a:t>Misconceptions</a:t>
                      </a:r>
                      <a:endParaRPr lang="en-US" sz="1100" dirty="0">
                        <a:latin typeface="Times New Roman"/>
                        <a:ea typeface="Times New Roman"/>
                        <a:cs typeface="Times New Roman"/>
                      </a:endParaRPr>
                    </a:p>
                  </a:txBody>
                  <a:tcPr marL="45663" marR="456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100" dirty="0">
                          <a:latin typeface="+mn-lt"/>
                          <a:ea typeface="Times New Roman"/>
                          <a:cs typeface="Times New Roman"/>
                        </a:rPr>
                        <a:t>I still wonder </a:t>
                      </a:r>
                      <a:endParaRPr lang="en-US" sz="1100" dirty="0">
                        <a:latin typeface="Times New Roman"/>
                        <a:ea typeface="Times New Roman"/>
                        <a:cs typeface="Times New Roman"/>
                      </a:endParaRPr>
                    </a:p>
                  </a:txBody>
                  <a:tcPr marL="45663" marR="456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100" dirty="0">
                          <a:latin typeface="Calibri"/>
                          <a:ea typeface="Times New Roman"/>
                          <a:cs typeface="Times New Roman"/>
                        </a:rPr>
                        <a:t>How to find out</a:t>
                      </a:r>
                      <a:endParaRPr lang="en-US" sz="1100" dirty="0">
                        <a:latin typeface="Times New Roman"/>
                        <a:ea typeface="Times New Roman"/>
                        <a:cs typeface="Times New Roman"/>
                      </a:endParaRPr>
                    </a:p>
                  </a:txBody>
                  <a:tcPr marL="45663" marR="456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384129">
                <a:tc>
                  <a:txBody>
                    <a:bodyPr/>
                    <a:lstStyle/>
                    <a:p>
                      <a:pPr marL="0" marR="0">
                        <a:spcBef>
                          <a:spcPts val="0"/>
                        </a:spcBef>
                        <a:spcAft>
                          <a:spcPts val="0"/>
                        </a:spcAft>
                      </a:pPr>
                      <a:endParaRPr lang="en-US" sz="800" dirty="0">
                        <a:latin typeface="Calibri"/>
                        <a:ea typeface="Times New Roman"/>
                        <a:cs typeface="Times New Roman"/>
                      </a:endParaRPr>
                    </a:p>
                  </a:txBody>
                  <a:tcPr marL="45663" marR="456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Times New Roman"/>
                        <a:cs typeface="Times New Roman"/>
                      </a:endParaRPr>
                    </a:p>
                  </a:txBody>
                  <a:tcPr marL="45663" marR="456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Times New Roman"/>
                        <a:cs typeface="Times New Roman"/>
                      </a:endParaRPr>
                    </a:p>
                  </a:txBody>
                  <a:tcPr marL="45663" marR="456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800" dirty="0">
                        <a:latin typeface="Calibri"/>
                        <a:ea typeface="Times New Roman"/>
                        <a:cs typeface="Times New Roman"/>
                      </a:endParaRPr>
                    </a:p>
                  </a:txBody>
                  <a:tcPr marL="45663" marR="456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800" dirty="0">
                        <a:latin typeface="Calibri"/>
                        <a:ea typeface="Times New Roman"/>
                        <a:cs typeface="Times New Roman"/>
                      </a:endParaRPr>
                    </a:p>
                  </a:txBody>
                  <a:tcPr marL="45663" marR="456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800" dirty="0">
                        <a:latin typeface="Calibri"/>
                        <a:ea typeface="Times New Roman"/>
                        <a:cs typeface="Times New Roman"/>
                      </a:endParaRPr>
                    </a:p>
                  </a:txBody>
                  <a:tcPr marL="45663" marR="456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049" name="AutoShape 1"/>
          <p:cNvSpPr>
            <a:spLocks noChangeShapeType="1"/>
          </p:cNvSpPr>
          <p:nvPr/>
        </p:nvSpPr>
        <p:spPr bwMode="auto">
          <a:xfrm>
            <a:off x="1274763" y="20638"/>
            <a:ext cx="0" cy="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C936B-1BF5-4B79-8E4A-1C0EE73C5382}"/>
              </a:ext>
            </a:extLst>
          </p:cNvPr>
          <p:cNvSpPr>
            <a:spLocks noGrp="1"/>
          </p:cNvSpPr>
          <p:nvPr>
            <p:ph type="title"/>
          </p:nvPr>
        </p:nvSpPr>
        <p:spPr/>
        <p:txBody>
          <a:bodyPr/>
          <a:lstStyle/>
          <a:p>
            <a:r>
              <a:rPr lang="en-US" b="1" dirty="0"/>
              <a:t>R.A.N. Anchor Chart</a:t>
            </a:r>
          </a:p>
        </p:txBody>
      </p:sp>
      <p:pic>
        <p:nvPicPr>
          <p:cNvPr id="5" name="Picture 4">
            <a:extLst>
              <a:ext uri="{FF2B5EF4-FFF2-40B4-BE49-F238E27FC236}">
                <a16:creationId xmlns:a16="http://schemas.microsoft.com/office/drawing/2014/main" id="{46686BF2-276B-44B4-95E1-80191B5642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7800" y="1295400"/>
            <a:ext cx="6019800" cy="5467525"/>
          </a:xfrm>
          <a:prstGeom prst="rect">
            <a:avLst/>
          </a:prstGeom>
        </p:spPr>
      </p:pic>
    </p:spTree>
    <p:extLst>
      <p:ext uri="{BB962C8B-B14F-4D97-AF65-F5344CB8AC3E}">
        <p14:creationId xmlns:p14="http://schemas.microsoft.com/office/powerpoint/2010/main" val="6450323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Let’s Try R.A.N.</a:t>
            </a:r>
          </a:p>
        </p:txBody>
      </p:sp>
      <p:sp>
        <p:nvSpPr>
          <p:cNvPr id="3" name="Content Placeholder 2"/>
          <p:cNvSpPr>
            <a:spLocks noGrp="1"/>
          </p:cNvSpPr>
          <p:nvPr>
            <p:ph idx="1"/>
          </p:nvPr>
        </p:nvSpPr>
        <p:spPr/>
        <p:txBody>
          <a:bodyPr/>
          <a:lstStyle/>
          <a:p>
            <a:pPr marL="514350" indent="-514350">
              <a:buFont typeface="+mj-lt"/>
              <a:buAutoNum type="arabicPeriod"/>
            </a:pPr>
            <a:r>
              <a:rPr lang="en-US" dirty="0"/>
              <a:t>Activate prior knowledge by introducing the topic:  Christopher Columbus</a:t>
            </a:r>
          </a:p>
          <a:p>
            <a:pPr marL="514350" indent="-514350">
              <a:buNone/>
            </a:pPr>
            <a:r>
              <a:rPr lang="en-US" dirty="0"/>
              <a:t>                                           </a:t>
            </a:r>
          </a:p>
          <a:p>
            <a:pPr marL="514350" indent="-514350">
              <a:buNone/>
            </a:pPr>
            <a:r>
              <a:rPr lang="en-US" dirty="0"/>
              <a:t>2.  Call on student who believes s/he knows a fact about vampire bats.</a:t>
            </a:r>
          </a:p>
          <a:p>
            <a:pPr marL="514350" indent="-514350">
              <a:buNone/>
            </a:pPr>
            <a:r>
              <a:rPr lang="en-US" dirty="0"/>
              <a:t>3.  Have the child write the fact on a post-it and stick it to the chart in the correct column.</a:t>
            </a:r>
          </a:p>
          <a:p>
            <a:pPr marL="514350" indent="-514350">
              <a:buNone/>
            </a:pPr>
            <a:r>
              <a:rPr lang="en-US" dirty="0"/>
              <a:t>4.  Repeat steps 2 and 3 without commenting.</a:t>
            </a:r>
          </a:p>
        </p:txBody>
      </p:sp>
      <p:pic>
        <p:nvPicPr>
          <p:cNvPr id="5" name="Picture 4">
            <a:extLst>
              <a:ext uri="{FF2B5EF4-FFF2-40B4-BE49-F238E27FC236}">
                <a16:creationId xmlns:a16="http://schemas.microsoft.com/office/drawing/2014/main" id="{B8A247A9-3010-451F-846A-1B4285F13E5A}"/>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324600" y="-165147"/>
            <a:ext cx="1600200" cy="2175029"/>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Reading and Analyzing Non-Fiction</a:t>
            </a:r>
          </a:p>
        </p:txBody>
      </p:sp>
      <p:sp>
        <p:nvSpPr>
          <p:cNvPr id="3" name="Content Placeholder 2"/>
          <p:cNvSpPr>
            <a:spLocks noGrp="1"/>
          </p:cNvSpPr>
          <p:nvPr>
            <p:ph idx="1"/>
          </p:nvPr>
        </p:nvSpPr>
        <p:spPr>
          <a:xfrm>
            <a:off x="457200" y="1219200"/>
            <a:ext cx="8229600" cy="5181600"/>
          </a:xfrm>
        </p:spPr>
        <p:txBody>
          <a:bodyPr/>
          <a:lstStyle/>
          <a:p>
            <a:pPr marL="514350" indent="-514350">
              <a:buNone/>
            </a:pPr>
            <a:r>
              <a:rPr lang="en-US" dirty="0"/>
              <a:t>5.  Read the text orally (or have it read aloud in small groups).</a:t>
            </a:r>
          </a:p>
          <a:p>
            <a:pPr marL="514350" indent="-514350">
              <a:buAutoNum type="arabicPeriod" startAt="6"/>
            </a:pPr>
            <a:r>
              <a:rPr lang="en-US" dirty="0"/>
              <a:t>Ask students to raise a hand when they notice confirmation of a fact, a </a:t>
            </a:r>
            <a:r>
              <a:rPr lang="en-US" dirty="0" err="1"/>
              <a:t>mis</a:t>
            </a:r>
            <a:r>
              <a:rPr lang="en-US" dirty="0"/>
              <a:t>-conception, or new learning; move post it.</a:t>
            </a:r>
          </a:p>
          <a:p>
            <a:pPr marL="514350" indent="-514350">
              <a:buAutoNum type="arabicPeriod" startAt="6"/>
            </a:pPr>
            <a:r>
              <a:rPr lang="en-US" dirty="0"/>
              <a:t>Give student a post-it and have them write the new learning fact on it.</a:t>
            </a:r>
          </a:p>
          <a:p>
            <a:pPr marL="514350" indent="-514350">
              <a:buAutoNum type="arabicPeriod" startAt="6"/>
            </a:pPr>
            <a:r>
              <a:rPr lang="en-US" dirty="0"/>
              <a:t>Stick the post-it to the chart.</a:t>
            </a:r>
          </a:p>
        </p:txBody>
      </p:sp>
      <p:pic>
        <p:nvPicPr>
          <p:cNvPr id="43011" name="Picture 3" descr="C:\Users\Hall desktop\AppData\Local\Microsoft\Windows\Temporary Internet Files\Content.IE5\UZ098YN3\MC900441312[1].png"/>
          <p:cNvPicPr>
            <a:picLocks noChangeAspect="1" noChangeArrowheads="1"/>
          </p:cNvPicPr>
          <p:nvPr/>
        </p:nvPicPr>
        <p:blipFill>
          <a:blip r:embed="rId3" cstate="print"/>
          <a:srcRect/>
          <a:stretch>
            <a:fillRect/>
          </a:stretch>
        </p:blipFill>
        <p:spPr bwMode="auto">
          <a:xfrm>
            <a:off x="6019800" y="4267200"/>
            <a:ext cx="2332567" cy="2209800"/>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		R.A.N. Continued</a:t>
            </a:r>
          </a:p>
        </p:txBody>
      </p:sp>
      <p:sp>
        <p:nvSpPr>
          <p:cNvPr id="3" name="Content Placeholder 2"/>
          <p:cNvSpPr>
            <a:spLocks noGrp="1"/>
          </p:cNvSpPr>
          <p:nvPr>
            <p:ph idx="1"/>
          </p:nvPr>
        </p:nvSpPr>
        <p:spPr/>
        <p:txBody>
          <a:bodyPr>
            <a:normAutofit/>
          </a:bodyPr>
          <a:lstStyle/>
          <a:p>
            <a:pPr marL="514350" indent="-514350">
              <a:buNone/>
            </a:pPr>
            <a:endParaRPr lang="en-US" dirty="0"/>
          </a:p>
          <a:p>
            <a:pPr marL="514350" indent="-514350">
              <a:buAutoNum type="arabicPeriod" startAt="9"/>
            </a:pPr>
            <a:endParaRPr lang="en-US" dirty="0"/>
          </a:p>
          <a:p>
            <a:pPr marL="514350" indent="-514350">
              <a:buAutoNum type="arabicPeriod" startAt="9"/>
            </a:pPr>
            <a:r>
              <a:rPr lang="en-US" dirty="0"/>
              <a:t>When reading is complete, note and move unanswered questions to the correct column.</a:t>
            </a:r>
          </a:p>
          <a:p>
            <a:pPr marL="514350" indent="-514350">
              <a:buAutoNum type="arabicPeriod" startAt="9"/>
            </a:pPr>
            <a:r>
              <a:rPr lang="en-US" dirty="0"/>
              <a:t> The last column is always the same, but ask the question, “How could we find out more about…?”</a:t>
            </a:r>
          </a:p>
          <a:p>
            <a:pPr marL="514350" indent="-514350">
              <a:buAutoNum type="arabicPeriod" startAt="9"/>
            </a:pPr>
            <a:r>
              <a:rPr lang="en-US" dirty="0"/>
              <a:t> Fill in the last box with: ???</a:t>
            </a:r>
          </a:p>
          <a:p>
            <a:pPr marL="0" indent="0">
              <a:buNone/>
            </a:pPr>
            <a:endParaRPr lang="en-US" dirty="0"/>
          </a:p>
          <a:p>
            <a:pPr marL="514350" indent="-514350">
              <a:buNone/>
            </a:pPr>
            <a:endParaRPr lang="en-US" dirty="0"/>
          </a:p>
        </p:txBody>
      </p:sp>
      <p:pic>
        <p:nvPicPr>
          <p:cNvPr id="39938" name="Picture 2" descr="C:\Users\Hall desktop\AppData\Local\Microsoft\Windows\Temporary Internet Files\Content.IE5\UZ098YN3\MC900335624[1].wmf"/>
          <p:cNvPicPr>
            <a:picLocks noChangeAspect="1" noChangeArrowheads="1"/>
          </p:cNvPicPr>
          <p:nvPr/>
        </p:nvPicPr>
        <p:blipFill>
          <a:blip r:embed="rId3" cstate="print"/>
          <a:srcRect/>
          <a:stretch>
            <a:fillRect/>
          </a:stretch>
        </p:blipFill>
        <p:spPr bwMode="auto">
          <a:xfrm>
            <a:off x="609601" y="990601"/>
            <a:ext cx="2590799" cy="1789967"/>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20D4F-C822-4875-991A-0908569CD880}"/>
              </a:ext>
            </a:extLst>
          </p:cNvPr>
          <p:cNvSpPr>
            <a:spLocks noGrp="1"/>
          </p:cNvSpPr>
          <p:nvPr>
            <p:ph type="title"/>
          </p:nvPr>
        </p:nvSpPr>
        <p:spPr/>
        <p:txBody>
          <a:bodyPr/>
          <a:lstStyle/>
          <a:p>
            <a:r>
              <a:rPr lang="en-US" b="1" dirty="0"/>
              <a:t>A “R.A.N.” Example: Science</a:t>
            </a:r>
          </a:p>
        </p:txBody>
      </p:sp>
      <p:pic>
        <p:nvPicPr>
          <p:cNvPr id="5" name="Picture 4">
            <a:extLst>
              <a:ext uri="{FF2B5EF4-FFF2-40B4-BE49-F238E27FC236}">
                <a16:creationId xmlns:a16="http://schemas.microsoft.com/office/drawing/2014/main" id="{4820A39D-5F8F-420B-B8EC-B702D72E42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1407806"/>
            <a:ext cx="6858000" cy="5143500"/>
          </a:xfrm>
          <a:prstGeom prst="rect">
            <a:avLst/>
          </a:prstGeom>
        </p:spPr>
      </p:pic>
    </p:spTree>
    <p:extLst>
      <p:ext uri="{BB962C8B-B14F-4D97-AF65-F5344CB8AC3E}">
        <p14:creationId xmlns:p14="http://schemas.microsoft.com/office/powerpoint/2010/main" val="29160762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Comprehension Strategies, Continued</a:t>
            </a:r>
          </a:p>
        </p:txBody>
      </p:sp>
      <p:sp>
        <p:nvSpPr>
          <p:cNvPr id="3" name="Content Placeholder 2"/>
          <p:cNvSpPr>
            <a:spLocks noGrp="1"/>
          </p:cNvSpPr>
          <p:nvPr>
            <p:ph idx="1"/>
          </p:nvPr>
        </p:nvSpPr>
        <p:spPr/>
        <p:txBody>
          <a:bodyPr>
            <a:normAutofit fontScale="92500" lnSpcReduction="10000"/>
          </a:bodyPr>
          <a:lstStyle/>
          <a:p>
            <a:r>
              <a:rPr lang="en-US" b="1" dirty="0"/>
              <a:t>Infer Meaning </a:t>
            </a:r>
            <a:r>
              <a:rPr lang="en-US" dirty="0"/>
              <a:t>– infer the meaning of unfamiliar words; infer with text clues; tackle the meaning of language, crack open features; read with a question in mind, wrap your mind around the big ideas</a:t>
            </a:r>
          </a:p>
          <a:p>
            <a:r>
              <a:rPr lang="en-US" b="1" dirty="0"/>
              <a:t>Determine Importance </a:t>
            </a:r>
            <a:r>
              <a:rPr lang="en-US" dirty="0"/>
              <a:t>– spotlight new thinking; record important ideas; target key information; determine what to remember; distinguish your thinking from the author’s; construct main ideas from supporting details</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1939D-940D-4F68-9E65-DC51262BBAF8}"/>
              </a:ext>
            </a:extLst>
          </p:cNvPr>
          <p:cNvSpPr>
            <a:spLocks noGrp="1"/>
          </p:cNvSpPr>
          <p:nvPr>
            <p:ph type="title"/>
          </p:nvPr>
        </p:nvSpPr>
        <p:spPr/>
        <p:txBody>
          <a:bodyPr>
            <a:normAutofit fontScale="90000"/>
          </a:bodyPr>
          <a:lstStyle/>
          <a:p>
            <a:r>
              <a:rPr lang="en-US" b="1" dirty="0"/>
              <a:t>Notice and Note: Reading Nonfiction</a:t>
            </a:r>
            <a:br>
              <a:rPr lang="en-US" b="1" dirty="0"/>
            </a:br>
            <a:r>
              <a:rPr lang="en-US" i="1" dirty="0"/>
              <a:t>We </a:t>
            </a:r>
            <a:r>
              <a:rPr lang="en-US" i="1" u="sng" dirty="0"/>
              <a:t>need</a:t>
            </a:r>
            <a:r>
              <a:rPr lang="en-US" i="1" dirty="0"/>
              <a:t> a common language</a:t>
            </a:r>
            <a:endParaRPr lang="en-US" b="1" dirty="0"/>
          </a:p>
        </p:txBody>
      </p:sp>
      <p:pic>
        <p:nvPicPr>
          <p:cNvPr id="2050" name="Picture 2" descr="https://lh5.googleusercontent.com/SUcDREx4W5kbWItfl-46R2-ZjdPgYtOvP4JY7PAd9HfpH5eNug-5gFdO5BQK4XYR73W0mD1s8sF5mYjhjfROeh89VYcZGJ2Rg-PrgqqCFxYXL_RJZ32cISWvCCYYSK-4VB74lsRxpXFKNDGjlA">
            <a:extLst>
              <a:ext uri="{FF2B5EF4-FFF2-40B4-BE49-F238E27FC236}">
                <a16:creationId xmlns:a16="http://schemas.microsoft.com/office/drawing/2014/main" id="{0520F859-029A-4290-B6C1-A13AB8B1EA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2209800"/>
            <a:ext cx="3000931" cy="37576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C7320E4D-AF52-4716-A82C-C7DD40C9B1F2}"/>
              </a:ext>
            </a:extLst>
          </p:cNvPr>
          <p:cNvPicPr>
            <a:picLocks noChangeAspect="1"/>
          </p:cNvPicPr>
          <p:nvPr/>
        </p:nvPicPr>
        <p:blipFill>
          <a:blip r:embed="rId3"/>
          <a:stretch>
            <a:fillRect/>
          </a:stretch>
        </p:blipFill>
        <p:spPr>
          <a:xfrm>
            <a:off x="6629400" y="1600200"/>
            <a:ext cx="2228876" cy="5181600"/>
          </a:xfrm>
          <a:prstGeom prst="rect">
            <a:avLst/>
          </a:prstGeom>
        </p:spPr>
      </p:pic>
    </p:spTree>
    <p:extLst>
      <p:ext uri="{BB962C8B-B14F-4D97-AF65-F5344CB8AC3E}">
        <p14:creationId xmlns:p14="http://schemas.microsoft.com/office/powerpoint/2010/main" val="23387364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Shape 151"/>
          <p:cNvSpPr txBox="1">
            <a:spLocks noGrp="1"/>
          </p:cNvSpPr>
          <p:nvPr>
            <p:ph type="title"/>
          </p:nvPr>
        </p:nvSpPr>
        <p:spPr>
          <a:xfrm>
            <a:off x="762000" y="401231"/>
            <a:ext cx="7598569" cy="1092200"/>
          </a:xfrm>
          <a:prstGeom prst="rect">
            <a:avLst/>
          </a:prstGeom>
          <a:noFill/>
          <a:ln>
            <a:noFill/>
          </a:ln>
        </p:spPr>
        <p:txBody>
          <a:bodyPr vert="horz" wrap="square" lIns="68569" tIns="34275" rIns="68569" bIns="34275" rtlCol="0" anchor="ctr" anchorCtr="0">
            <a:noAutofit/>
          </a:bodyPr>
          <a:lstStyle/>
          <a:p>
            <a:pPr algn="l">
              <a:spcBef>
                <a:spcPts val="0"/>
              </a:spcBef>
              <a:buClr>
                <a:schemeClr val="lt1"/>
              </a:buClr>
              <a:buSzPct val="25000"/>
            </a:pPr>
            <a:r>
              <a:rPr lang="en-US" sz="2700" b="1" dirty="0">
                <a:latin typeface="Calibri"/>
                <a:ea typeface="Calibri"/>
                <a:cs typeface="Calibri"/>
                <a:sym typeface="Calibri"/>
              </a:rPr>
              <a:t>WHY FOCUS ON NONFICTION?</a:t>
            </a:r>
          </a:p>
        </p:txBody>
      </p:sp>
      <p:sp>
        <p:nvSpPr>
          <p:cNvPr id="152" name="Shape 152"/>
          <p:cNvSpPr txBox="1">
            <a:spLocks noGrp="1"/>
          </p:cNvSpPr>
          <p:nvPr>
            <p:ph type="body" idx="1"/>
          </p:nvPr>
        </p:nvSpPr>
        <p:spPr>
          <a:xfrm>
            <a:off x="514351" y="2463801"/>
            <a:ext cx="7598569" cy="2736850"/>
          </a:xfrm>
          <a:prstGeom prst="rect">
            <a:avLst/>
          </a:prstGeom>
          <a:noFill/>
          <a:ln>
            <a:noFill/>
          </a:ln>
        </p:spPr>
        <p:txBody>
          <a:bodyPr vert="horz" wrap="square" lIns="68569" tIns="34275" rIns="68569" bIns="34275" rtlCol="0" anchor="ctr" anchorCtr="0">
            <a:noAutofit/>
          </a:bodyPr>
          <a:lstStyle/>
          <a:p>
            <a:pPr marL="214313" indent="-214313">
              <a:spcBef>
                <a:spcPts val="0"/>
              </a:spcBef>
              <a:buClr>
                <a:schemeClr val="lt1"/>
              </a:buClr>
              <a:buSzPct val="100000"/>
              <a:buFont typeface="Arial"/>
              <a:buChar char="•"/>
            </a:pPr>
            <a:r>
              <a:rPr lang="en-US" sz="2000" u="sng" dirty="0">
                <a:latin typeface="Calibri"/>
                <a:ea typeface="Calibri"/>
                <a:cs typeface="Calibri"/>
                <a:sym typeface="Calibri"/>
              </a:rPr>
              <a:t>NJ Student Learning Standards</a:t>
            </a:r>
            <a:r>
              <a:rPr lang="en-US" sz="2000" dirty="0">
                <a:latin typeface="Calibri"/>
                <a:ea typeface="Calibri"/>
                <a:cs typeface="Calibri"/>
                <a:sym typeface="Calibri"/>
              </a:rPr>
              <a:t> (…because we have to!)</a:t>
            </a:r>
          </a:p>
          <a:p>
            <a:pPr marL="557213" lvl="1" indent="-214313">
              <a:spcBef>
                <a:spcPts val="750"/>
              </a:spcBef>
              <a:buClr>
                <a:schemeClr val="lt1"/>
              </a:buClr>
              <a:buSzPct val="100000"/>
              <a:buFont typeface="Arial"/>
              <a:buChar char="•"/>
            </a:pPr>
            <a:r>
              <a:rPr lang="en-US" sz="2000" dirty="0">
                <a:latin typeface="Calibri"/>
                <a:ea typeface="Calibri"/>
                <a:cs typeface="Calibri"/>
                <a:sym typeface="Calibri"/>
              </a:rPr>
              <a:t>Using informational texts, students need to be able to:</a:t>
            </a:r>
          </a:p>
          <a:p>
            <a:pPr marL="900113" lvl="2" indent="-214313">
              <a:spcBef>
                <a:spcPts val="750"/>
              </a:spcBef>
              <a:buClr>
                <a:schemeClr val="lt1"/>
              </a:buClr>
              <a:buSzPct val="100000"/>
              <a:buFont typeface="Arial"/>
              <a:buChar char="•"/>
            </a:pPr>
            <a:r>
              <a:rPr lang="en-US" sz="2000" dirty="0">
                <a:latin typeface="Calibri"/>
                <a:ea typeface="Calibri"/>
                <a:cs typeface="Calibri"/>
                <a:sym typeface="Calibri"/>
              </a:rPr>
              <a:t>Analyze Information and cite strong evidence</a:t>
            </a:r>
          </a:p>
          <a:p>
            <a:pPr marL="900113" lvl="2" indent="-214313">
              <a:spcBef>
                <a:spcPts val="750"/>
              </a:spcBef>
              <a:buClr>
                <a:schemeClr val="lt1"/>
              </a:buClr>
              <a:buSzPct val="100000"/>
              <a:buFont typeface="Arial"/>
              <a:buChar char="•"/>
            </a:pPr>
            <a:r>
              <a:rPr lang="en-US" sz="2000" dirty="0">
                <a:latin typeface="Calibri"/>
                <a:ea typeface="Calibri"/>
                <a:cs typeface="Calibri"/>
                <a:sym typeface="Calibri"/>
              </a:rPr>
              <a:t>Determine the central idea of the information</a:t>
            </a:r>
          </a:p>
          <a:p>
            <a:pPr marL="900113" lvl="2" indent="-214313">
              <a:spcBef>
                <a:spcPts val="750"/>
              </a:spcBef>
              <a:buClr>
                <a:schemeClr val="lt1"/>
              </a:buClr>
              <a:buSzPct val="100000"/>
              <a:buFont typeface="Arial"/>
              <a:buChar char="•"/>
            </a:pPr>
            <a:r>
              <a:rPr lang="en-US" sz="2000" dirty="0">
                <a:latin typeface="Calibri"/>
                <a:ea typeface="Calibri"/>
                <a:cs typeface="Calibri"/>
                <a:sym typeface="Calibri"/>
              </a:rPr>
              <a:t>Analyze how an individual, event, or idea is introduced and elaborated on in a text</a:t>
            </a:r>
          </a:p>
          <a:p>
            <a:pPr marL="900113" lvl="2" indent="-214313">
              <a:spcBef>
                <a:spcPts val="750"/>
              </a:spcBef>
              <a:buClr>
                <a:schemeClr val="lt1"/>
              </a:buClr>
              <a:buSzPct val="100000"/>
              <a:buFont typeface="Arial"/>
              <a:buChar char="•"/>
            </a:pPr>
            <a:r>
              <a:rPr lang="en-US" sz="2000" dirty="0">
                <a:latin typeface="Calibri"/>
                <a:ea typeface="Calibri"/>
                <a:cs typeface="Calibri"/>
                <a:sym typeface="Calibri"/>
              </a:rPr>
              <a:t>Learn new vocabulary</a:t>
            </a:r>
          </a:p>
          <a:p>
            <a:pPr marL="900113" lvl="2" indent="-214313">
              <a:spcBef>
                <a:spcPts val="750"/>
              </a:spcBef>
              <a:buClr>
                <a:schemeClr val="lt1"/>
              </a:buClr>
              <a:buSzPct val="100000"/>
              <a:buFont typeface="Arial"/>
              <a:buChar char="•"/>
            </a:pPr>
            <a:r>
              <a:rPr lang="en-US" sz="2000" dirty="0">
                <a:latin typeface="Calibri"/>
                <a:ea typeface="Calibri"/>
                <a:cs typeface="Calibri"/>
                <a:sym typeface="Calibri"/>
              </a:rPr>
              <a:t>Analyze the structure of the text</a:t>
            </a:r>
          </a:p>
          <a:p>
            <a:pPr marL="900113" lvl="2" indent="-214313">
              <a:spcBef>
                <a:spcPts val="750"/>
              </a:spcBef>
              <a:buClr>
                <a:schemeClr val="lt1"/>
              </a:buClr>
              <a:buSzPct val="100000"/>
              <a:buFont typeface="Arial"/>
              <a:buChar char="•"/>
            </a:pPr>
            <a:r>
              <a:rPr lang="en-US" sz="2000" dirty="0">
                <a:latin typeface="Calibri"/>
                <a:ea typeface="Calibri"/>
                <a:cs typeface="Calibri"/>
                <a:sym typeface="Calibri"/>
              </a:rPr>
              <a:t>Determine an author’s point of view</a:t>
            </a:r>
          </a:p>
          <a:p>
            <a:pPr marL="900113" lvl="2" indent="-214313">
              <a:spcBef>
                <a:spcPts val="750"/>
              </a:spcBef>
              <a:buClr>
                <a:schemeClr val="lt1"/>
              </a:buClr>
              <a:buSzPct val="100000"/>
              <a:buFont typeface="Arial"/>
              <a:buChar char="•"/>
            </a:pPr>
            <a:r>
              <a:rPr lang="en-US" sz="2000" dirty="0">
                <a:latin typeface="Calibri"/>
                <a:ea typeface="Calibri"/>
                <a:cs typeface="Calibri"/>
                <a:sym typeface="Calibri"/>
              </a:rPr>
              <a:t>Incorporate media, visuals, etc. into their understanding of a topic</a:t>
            </a:r>
          </a:p>
          <a:p>
            <a:pPr marL="900113" lvl="2" indent="-214313">
              <a:spcBef>
                <a:spcPts val="750"/>
              </a:spcBef>
              <a:buClr>
                <a:schemeClr val="lt1"/>
              </a:buClr>
              <a:buSzPct val="100000"/>
              <a:buFont typeface="Arial"/>
              <a:buChar char="•"/>
            </a:pPr>
            <a:r>
              <a:rPr lang="en-US" sz="2000" dirty="0">
                <a:latin typeface="Calibri"/>
                <a:ea typeface="Calibri"/>
                <a:cs typeface="Calibri"/>
                <a:sym typeface="Calibri"/>
              </a:rPr>
              <a:t>Trace an author’s argument</a:t>
            </a:r>
          </a:p>
          <a:p>
            <a:pPr marL="900113" lvl="2" indent="-214313">
              <a:spcBef>
                <a:spcPts val="750"/>
              </a:spcBef>
              <a:buClr>
                <a:schemeClr val="lt1"/>
              </a:buClr>
              <a:buSzPct val="100000"/>
              <a:buFont typeface="Arial"/>
              <a:buChar char="•"/>
            </a:pPr>
            <a:r>
              <a:rPr lang="en-US" sz="2000" dirty="0">
                <a:latin typeface="Calibri"/>
                <a:ea typeface="Calibri"/>
                <a:cs typeface="Calibri"/>
                <a:sym typeface="Calibri"/>
              </a:rPr>
              <a:t>Compare/Contrast/Reflect on critical views</a:t>
            </a:r>
          </a:p>
        </p:txBody>
      </p:sp>
      <p:pic>
        <p:nvPicPr>
          <p:cNvPr id="153" name="Shape 153" descr="new-jersey-map"/>
          <p:cNvPicPr preferRelativeResize="0"/>
          <p:nvPr/>
        </p:nvPicPr>
        <p:blipFill rotWithShape="1">
          <a:blip r:embed="rId3">
            <a:alphaModFix/>
          </a:blip>
          <a:srcRect/>
          <a:stretch/>
        </p:blipFill>
        <p:spPr>
          <a:xfrm>
            <a:off x="7162800" y="609600"/>
            <a:ext cx="1371600" cy="1836995"/>
          </a:xfrm>
          <a:prstGeom prst="rect">
            <a:avLst/>
          </a:prstGeom>
          <a:noFill/>
          <a:ln>
            <a:noFill/>
          </a:ln>
        </p:spPr>
      </p:pic>
    </p:spTree>
    <p:extLst>
      <p:ext uri="{BB962C8B-B14F-4D97-AF65-F5344CB8AC3E}">
        <p14:creationId xmlns:p14="http://schemas.microsoft.com/office/powerpoint/2010/main" val="27998039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533400" y="685800"/>
            <a:ext cx="7598569" cy="1092200"/>
          </a:xfrm>
          <a:prstGeom prst="rect">
            <a:avLst/>
          </a:prstGeom>
          <a:noFill/>
          <a:ln>
            <a:noFill/>
          </a:ln>
        </p:spPr>
        <p:txBody>
          <a:bodyPr vert="horz" wrap="square" lIns="68569" tIns="34275" rIns="68569" bIns="34275" rtlCol="0" anchor="ctr" anchorCtr="0">
            <a:noAutofit/>
          </a:bodyPr>
          <a:lstStyle/>
          <a:p>
            <a:pPr algn="l">
              <a:spcBef>
                <a:spcPts val="0"/>
              </a:spcBef>
              <a:buClr>
                <a:schemeClr val="lt1"/>
              </a:buClr>
              <a:buSzPct val="25000"/>
            </a:pPr>
            <a:r>
              <a:rPr lang="en-US" sz="3000" b="1" dirty="0">
                <a:latin typeface="Calibri"/>
                <a:ea typeface="Calibri"/>
                <a:cs typeface="Calibri"/>
                <a:sym typeface="Calibri"/>
              </a:rPr>
              <a:t>WHAT IS NONFICTION, REALLY?</a:t>
            </a:r>
          </a:p>
        </p:txBody>
      </p:sp>
      <p:sp>
        <p:nvSpPr>
          <p:cNvPr id="159" name="Shape 159"/>
          <p:cNvSpPr/>
          <p:nvPr/>
        </p:nvSpPr>
        <p:spPr>
          <a:xfrm>
            <a:off x="237355" y="2504108"/>
            <a:ext cx="8626448" cy="2562240"/>
          </a:xfrm>
          <a:prstGeom prst="rect">
            <a:avLst/>
          </a:prstGeom>
          <a:noFill/>
          <a:ln>
            <a:noFill/>
          </a:ln>
        </p:spPr>
        <p:txBody>
          <a:bodyPr wrap="square" lIns="68569" tIns="34275" rIns="68569" bIns="34275" anchor="t" anchorCtr="0">
            <a:noAutofit/>
          </a:bodyPr>
          <a:lstStyle/>
          <a:p>
            <a:pPr algn="ctr">
              <a:buSzPct val="25000"/>
            </a:pPr>
            <a:r>
              <a:rPr lang="en-US" sz="4050" dirty="0">
                <a:latin typeface="Calibri"/>
                <a:ea typeface="Calibri"/>
                <a:cs typeface="Calibri"/>
                <a:sym typeface="Calibri"/>
              </a:rPr>
              <a:t>“Our job as readers of nonfiction</a:t>
            </a:r>
          </a:p>
          <a:p>
            <a:pPr algn="ctr">
              <a:buSzPct val="25000"/>
            </a:pPr>
            <a:r>
              <a:rPr lang="en-US" sz="4050" dirty="0">
                <a:latin typeface="Calibri"/>
                <a:ea typeface="Calibri"/>
                <a:cs typeface="Calibri"/>
                <a:sym typeface="Calibri"/>
              </a:rPr>
              <a:t> is to enter into a text recognizing</a:t>
            </a:r>
          </a:p>
          <a:p>
            <a:pPr algn="ctr">
              <a:buSzPct val="25000"/>
            </a:pPr>
            <a:r>
              <a:rPr lang="en-US" sz="4050" dirty="0">
                <a:latin typeface="Calibri"/>
                <a:ea typeface="Calibri"/>
                <a:cs typeface="Calibri"/>
                <a:sym typeface="Calibri"/>
              </a:rPr>
              <a:t>that the author is not offering </a:t>
            </a:r>
            <a:r>
              <a:rPr lang="en-US" sz="4050" i="1" dirty="0">
                <a:latin typeface="Calibri"/>
                <a:ea typeface="Calibri"/>
                <a:cs typeface="Calibri"/>
                <a:sym typeface="Calibri"/>
              </a:rPr>
              <a:t>the </a:t>
            </a:r>
            <a:r>
              <a:rPr lang="en-US" sz="4050" dirty="0">
                <a:latin typeface="Calibri"/>
                <a:ea typeface="Calibri"/>
                <a:cs typeface="Calibri"/>
                <a:sym typeface="Calibri"/>
              </a:rPr>
              <a:t>truth,</a:t>
            </a:r>
          </a:p>
          <a:p>
            <a:pPr algn="ctr">
              <a:buSzPct val="25000"/>
            </a:pPr>
            <a:r>
              <a:rPr lang="en-US" sz="4050" dirty="0">
                <a:latin typeface="Calibri"/>
                <a:ea typeface="Calibri"/>
                <a:cs typeface="Calibri"/>
                <a:sym typeface="Calibri"/>
              </a:rPr>
              <a:t>but </a:t>
            </a:r>
            <a:r>
              <a:rPr lang="en-US" sz="4050" i="1" dirty="0">
                <a:latin typeface="Calibri"/>
                <a:ea typeface="Calibri"/>
                <a:cs typeface="Calibri"/>
                <a:sym typeface="Calibri"/>
              </a:rPr>
              <a:t>one </a:t>
            </a:r>
            <a:r>
              <a:rPr lang="en-US" sz="4050" dirty="0">
                <a:latin typeface="Calibri"/>
                <a:ea typeface="Calibri"/>
                <a:cs typeface="Calibri"/>
                <a:sym typeface="Calibri"/>
              </a:rPr>
              <a:t>vision of the truth.</a:t>
            </a:r>
          </a:p>
          <a:p>
            <a:pPr algn="ctr">
              <a:buSzPct val="25000"/>
            </a:pPr>
            <a:r>
              <a:rPr lang="en-US" sz="2000" u="sng" dirty="0">
                <a:solidFill>
                  <a:schemeClr val="hlink"/>
                </a:solidFill>
                <a:ea typeface="Calibri"/>
                <a:cs typeface="Calibri"/>
                <a:sym typeface="Calibri"/>
                <a:hlinkClick r:id="rId3"/>
              </a:rPr>
              <a:t>https://www.youtube.com/watch?v=PTAbuvx8UnQ</a:t>
            </a:r>
          </a:p>
          <a:p>
            <a:pPr algn="ctr">
              <a:buSzPct val="25000"/>
            </a:pPr>
            <a:endParaRPr lang="en-US" sz="4050" dirty="0">
              <a:latin typeface="Calibri"/>
              <a:ea typeface="Calibri"/>
              <a:cs typeface="Calibri"/>
              <a:sym typeface="Calibri"/>
            </a:endParaRPr>
          </a:p>
        </p:txBody>
      </p:sp>
    </p:spTree>
    <p:extLst>
      <p:ext uri="{BB962C8B-B14F-4D97-AF65-F5344CB8AC3E}">
        <p14:creationId xmlns:p14="http://schemas.microsoft.com/office/powerpoint/2010/main" val="91012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Text Impression</a:t>
            </a:r>
          </a:p>
        </p:txBody>
      </p:sp>
      <p:sp>
        <p:nvSpPr>
          <p:cNvPr id="3" name="Content Placeholder 2"/>
          <p:cNvSpPr>
            <a:spLocks noGrp="1"/>
          </p:cNvSpPr>
          <p:nvPr>
            <p:ph idx="1"/>
          </p:nvPr>
        </p:nvSpPr>
        <p:spPr/>
        <p:txBody>
          <a:bodyPr/>
          <a:lstStyle/>
          <a:p>
            <a:pPr marL="0" indent="0">
              <a:buNone/>
            </a:pPr>
            <a:r>
              <a:rPr lang="en-US" dirty="0"/>
              <a:t>contented</a:t>
            </a:r>
          </a:p>
        </p:txBody>
      </p:sp>
      <p:sp>
        <p:nvSpPr>
          <p:cNvPr id="4" name="AutoShape 2" descr="http://www.hachettebookgroup.com/_b2c/media/cache/cd/13/cd13241a8b44f6998a2875c9bca5b76c.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5854921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pic>
        <p:nvPicPr>
          <p:cNvPr id="240" name="Shape 240"/>
          <p:cNvPicPr preferRelativeResize="0"/>
          <p:nvPr/>
        </p:nvPicPr>
        <p:blipFill rotWithShape="1">
          <a:blip r:embed="rId3">
            <a:alphaModFix/>
          </a:blip>
          <a:srcRect/>
          <a:stretch/>
        </p:blipFill>
        <p:spPr>
          <a:xfrm>
            <a:off x="3505200" y="1066800"/>
            <a:ext cx="4953719" cy="4975164"/>
          </a:xfrm>
          <a:prstGeom prst="rect">
            <a:avLst/>
          </a:prstGeom>
          <a:noFill/>
          <a:ln>
            <a:noFill/>
          </a:ln>
        </p:spPr>
      </p:pic>
      <p:sp>
        <p:nvSpPr>
          <p:cNvPr id="241" name="Shape 241"/>
          <p:cNvSpPr txBox="1"/>
          <p:nvPr/>
        </p:nvSpPr>
        <p:spPr>
          <a:xfrm rot="-1392313">
            <a:off x="1006533" y="3107921"/>
            <a:ext cx="2156460" cy="392415"/>
          </a:xfrm>
          <a:prstGeom prst="rect">
            <a:avLst/>
          </a:prstGeom>
          <a:noFill/>
          <a:ln>
            <a:noFill/>
          </a:ln>
        </p:spPr>
        <p:txBody>
          <a:bodyPr wrap="square" lIns="68569" tIns="34275" rIns="68569" bIns="34275" anchor="t" anchorCtr="0">
            <a:noAutofit/>
          </a:bodyPr>
          <a:lstStyle/>
          <a:p>
            <a:pPr>
              <a:buSzPct val="25000"/>
            </a:pPr>
            <a:r>
              <a:rPr lang="en-US" sz="2100" dirty="0">
                <a:latin typeface="Calibri"/>
                <a:ea typeface="Calibri"/>
                <a:cs typeface="Calibri"/>
                <a:sym typeface="Calibri"/>
              </a:rPr>
              <a:t>thedogisland.com</a:t>
            </a:r>
          </a:p>
        </p:txBody>
      </p:sp>
    </p:spTree>
    <p:extLst>
      <p:ext uri="{BB962C8B-B14F-4D97-AF65-F5344CB8AC3E}">
        <p14:creationId xmlns:p14="http://schemas.microsoft.com/office/powerpoint/2010/main" val="32566004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Shape 171"/>
          <p:cNvSpPr txBox="1">
            <a:spLocks noGrp="1"/>
          </p:cNvSpPr>
          <p:nvPr>
            <p:ph type="title"/>
          </p:nvPr>
        </p:nvSpPr>
        <p:spPr>
          <a:xfrm>
            <a:off x="514351" y="1314451"/>
            <a:ext cx="7598569" cy="1092200"/>
          </a:xfrm>
          <a:prstGeom prst="rect">
            <a:avLst/>
          </a:prstGeom>
          <a:noFill/>
          <a:ln>
            <a:noFill/>
          </a:ln>
        </p:spPr>
        <p:txBody>
          <a:bodyPr vert="horz" wrap="square" lIns="68569" tIns="34275" rIns="68569" bIns="34275" rtlCol="0" anchor="ctr" anchorCtr="0">
            <a:noAutofit/>
          </a:bodyPr>
          <a:lstStyle/>
          <a:p>
            <a:pPr algn="l">
              <a:spcBef>
                <a:spcPts val="0"/>
              </a:spcBef>
              <a:buClr>
                <a:schemeClr val="lt1"/>
              </a:buClr>
              <a:buSzPct val="25000"/>
            </a:pPr>
            <a:r>
              <a:rPr lang="en-US" sz="2700" b="1" dirty="0">
                <a:latin typeface="Calibri"/>
                <a:ea typeface="Calibri"/>
                <a:cs typeface="Calibri"/>
                <a:sym typeface="Calibri"/>
              </a:rPr>
              <a:t>FROM ELEMENTARY TO LIFE IN THE MIDDLE</a:t>
            </a:r>
          </a:p>
        </p:txBody>
      </p:sp>
      <p:graphicFrame>
        <p:nvGraphicFramePr>
          <p:cNvPr id="172" name="Shape 172"/>
          <p:cNvGraphicFramePr/>
          <p:nvPr>
            <p:extLst>
              <p:ext uri="{D42A27DB-BD31-4B8C-83A1-F6EECF244321}">
                <p14:modId xmlns:p14="http://schemas.microsoft.com/office/powerpoint/2010/main" val="2986053034"/>
              </p:ext>
            </p:extLst>
          </p:nvPr>
        </p:nvGraphicFramePr>
        <p:xfrm>
          <a:off x="644237" y="2406651"/>
          <a:ext cx="7690350" cy="2473707"/>
        </p:xfrm>
        <a:graphic>
          <a:graphicData uri="http://schemas.openxmlformats.org/drawingml/2006/table">
            <a:tbl>
              <a:tblPr firstRow="1" bandRow="1">
                <a:noFill/>
              </a:tblPr>
              <a:tblGrid>
                <a:gridCol w="3845175">
                  <a:extLst>
                    <a:ext uri="{9D8B030D-6E8A-4147-A177-3AD203B41FA5}">
                      <a16:colId xmlns:a16="http://schemas.microsoft.com/office/drawing/2014/main" val="20000"/>
                    </a:ext>
                  </a:extLst>
                </a:gridCol>
                <a:gridCol w="3845175">
                  <a:extLst>
                    <a:ext uri="{9D8B030D-6E8A-4147-A177-3AD203B41FA5}">
                      <a16:colId xmlns:a16="http://schemas.microsoft.com/office/drawing/2014/main" val="20001"/>
                    </a:ext>
                  </a:extLst>
                </a:gridCol>
              </a:tblGrid>
              <a:tr h="302475">
                <a:tc>
                  <a:txBody>
                    <a:bodyPr/>
                    <a:lstStyle/>
                    <a:p>
                      <a:pPr marL="0" marR="0" lvl="0" indent="0" algn="ctr" rtl="0">
                        <a:spcBef>
                          <a:spcPts val="0"/>
                        </a:spcBef>
                        <a:buSzPct val="25000"/>
                        <a:buNone/>
                      </a:pPr>
                      <a:r>
                        <a:rPr lang="en-US" sz="1400" u="none" strike="noStrike" cap="none"/>
                        <a:t>Elementary</a:t>
                      </a:r>
                    </a:p>
                  </a:txBody>
                  <a:tcPr marL="68588" marR="68588" marT="34294" marB="34294"/>
                </a:tc>
                <a:tc>
                  <a:txBody>
                    <a:bodyPr/>
                    <a:lstStyle/>
                    <a:p>
                      <a:pPr marL="0" marR="0" lvl="0" indent="0" algn="ctr" rtl="0">
                        <a:spcBef>
                          <a:spcPts val="0"/>
                        </a:spcBef>
                        <a:buSzPct val="25000"/>
                        <a:buNone/>
                      </a:pPr>
                      <a:r>
                        <a:rPr lang="en-US" sz="1400" u="none" strike="noStrike" cap="none" dirty="0"/>
                        <a:t>Middle School</a:t>
                      </a:r>
                    </a:p>
                  </a:txBody>
                  <a:tcPr marL="68588" marR="68588" marT="34294" marB="34294"/>
                </a:tc>
                <a:extLst>
                  <a:ext uri="{0D108BD9-81ED-4DB2-BD59-A6C34878D82A}">
                    <a16:rowId xmlns:a16="http://schemas.microsoft.com/office/drawing/2014/main" val="10000"/>
                  </a:ext>
                </a:extLst>
              </a:tr>
              <a:tr h="522094">
                <a:tc>
                  <a:txBody>
                    <a:bodyPr/>
                    <a:lstStyle/>
                    <a:p>
                      <a:pPr marL="0" marR="0" lvl="0" indent="0" algn="l" rtl="0">
                        <a:spcBef>
                          <a:spcPts val="0"/>
                        </a:spcBef>
                        <a:buSzPct val="25000"/>
                        <a:buNone/>
                      </a:pPr>
                      <a:r>
                        <a:rPr lang="en-US" sz="1400" u="none" strike="noStrike" cap="none"/>
                        <a:t>Concrete learners, seeing the world from their own point of view</a:t>
                      </a:r>
                    </a:p>
                  </a:txBody>
                  <a:tcPr marL="68588" marR="68588" marT="34294" marB="34294"/>
                </a:tc>
                <a:tc>
                  <a:txBody>
                    <a:bodyPr/>
                    <a:lstStyle/>
                    <a:p>
                      <a:pPr marL="0" marR="0" lvl="0" indent="0" algn="l" rtl="0">
                        <a:spcBef>
                          <a:spcPts val="0"/>
                        </a:spcBef>
                        <a:buSzPct val="25000"/>
                        <a:buNone/>
                      </a:pPr>
                      <a:r>
                        <a:rPr lang="en-US" sz="1400"/>
                        <a:t>Students begin to…</a:t>
                      </a:r>
                    </a:p>
                  </a:txBody>
                  <a:tcPr marL="68588" marR="68588" marT="34294" marB="34294"/>
                </a:tc>
                <a:extLst>
                  <a:ext uri="{0D108BD9-81ED-4DB2-BD59-A6C34878D82A}">
                    <a16:rowId xmlns:a16="http://schemas.microsoft.com/office/drawing/2014/main" val="10001"/>
                  </a:ext>
                </a:extLst>
              </a:tr>
              <a:tr h="302475">
                <a:tc>
                  <a:txBody>
                    <a:bodyPr/>
                    <a:lstStyle/>
                    <a:p>
                      <a:pPr marL="0" marR="0" lvl="0" indent="0" algn="l" rtl="0">
                        <a:spcBef>
                          <a:spcPts val="0"/>
                        </a:spcBef>
                        <a:buSzPct val="25000"/>
                        <a:buNone/>
                      </a:pPr>
                      <a:r>
                        <a:rPr lang="en-US" sz="1400" i="1"/>
                        <a:t>The earth revolves around me!</a:t>
                      </a:r>
                    </a:p>
                  </a:txBody>
                  <a:tcPr marL="68588" marR="68588" marT="34294" marB="34294"/>
                </a:tc>
                <a:tc>
                  <a:txBody>
                    <a:bodyPr/>
                    <a:lstStyle/>
                    <a:p>
                      <a:pPr marL="0" marR="0" lvl="0" indent="0" algn="l" rtl="0">
                        <a:spcBef>
                          <a:spcPts val="0"/>
                        </a:spcBef>
                        <a:buSzPct val="25000"/>
                        <a:buNone/>
                      </a:pPr>
                      <a:r>
                        <a:rPr lang="en-US" sz="1400"/>
                        <a:t>1. Think abstractly</a:t>
                      </a:r>
                    </a:p>
                  </a:txBody>
                  <a:tcPr marL="68588" marR="68588" marT="34294" marB="34294"/>
                </a:tc>
                <a:extLst>
                  <a:ext uri="{0D108BD9-81ED-4DB2-BD59-A6C34878D82A}">
                    <a16:rowId xmlns:a16="http://schemas.microsoft.com/office/drawing/2014/main" val="10002"/>
                  </a:ext>
                </a:extLst>
              </a:tr>
              <a:tr h="302475">
                <a:tc>
                  <a:txBody>
                    <a:bodyPr/>
                    <a:lstStyle/>
                    <a:p>
                      <a:pPr marL="0" marR="0" lvl="0" indent="0" algn="l" rtl="0">
                        <a:spcBef>
                          <a:spcPts val="0"/>
                        </a:spcBef>
                        <a:buSzPct val="25000"/>
                        <a:buNone/>
                      </a:pPr>
                      <a:r>
                        <a:rPr lang="en-US" sz="1400"/>
                        <a:t>In the later years…students become more logical</a:t>
                      </a:r>
                    </a:p>
                  </a:txBody>
                  <a:tcPr marL="68588" marR="68588" marT="34294" marB="34294"/>
                </a:tc>
                <a:tc>
                  <a:txBody>
                    <a:bodyPr/>
                    <a:lstStyle/>
                    <a:p>
                      <a:pPr marL="0" marR="0" lvl="0" indent="0" algn="l" rtl="0">
                        <a:spcBef>
                          <a:spcPts val="0"/>
                        </a:spcBef>
                        <a:buSzPct val="25000"/>
                        <a:buNone/>
                      </a:pPr>
                      <a:r>
                        <a:rPr lang="en-US" sz="1400"/>
                        <a:t>2. Apply logic to real-life situations</a:t>
                      </a:r>
                    </a:p>
                  </a:txBody>
                  <a:tcPr marL="68588" marR="68588" marT="34294" marB="34294"/>
                </a:tc>
                <a:extLst>
                  <a:ext uri="{0D108BD9-81ED-4DB2-BD59-A6C34878D82A}">
                    <a16:rowId xmlns:a16="http://schemas.microsoft.com/office/drawing/2014/main" val="10003"/>
                  </a:ext>
                </a:extLst>
              </a:tr>
              <a:tr h="522094">
                <a:tc>
                  <a:txBody>
                    <a:bodyPr/>
                    <a:lstStyle/>
                    <a:p>
                      <a:pPr marL="0" marR="0" lvl="0" indent="0" algn="l" rtl="0">
                        <a:spcBef>
                          <a:spcPts val="0"/>
                        </a:spcBef>
                        <a:buSzPct val="25000"/>
                        <a:buNone/>
                      </a:pPr>
                      <a:r>
                        <a:rPr lang="en-US" sz="1400"/>
                        <a:t>AND…students begin to consider others’ perspectives</a:t>
                      </a:r>
                    </a:p>
                  </a:txBody>
                  <a:tcPr marL="68588" marR="68588" marT="34294" marB="34294"/>
                </a:tc>
                <a:tc>
                  <a:txBody>
                    <a:bodyPr/>
                    <a:lstStyle/>
                    <a:p>
                      <a:pPr marL="0" marR="0" lvl="0" indent="0" algn="l" rtl="0">
                        <a:spcBef>
                          <a:spcPts val="0"/>
                        </a:spcBef>
                        <a:buSzPct val="25000"/>
                        <a:buNone/>
                      </a:pPr>
                      <a:r>
                        <a:rPr lang="en-US" sz="1400"/>
                        <a:t>3. Reflect on their thinking</a:t>
                      </a:r>
                    </a:p>
                  </a:txBody>
                  <a:tcPr marL="68588" marR="68588" marT="34294" marB="34294"/>
                </a:tc>
                <a:extLst>
                  <a:ext uri="{0D108BD9-81ED-4DB2-BD59-A6C34878D82A}">
                    <a16:rowId xmlns:a16="http://schemas.microsoft.com/office/drawing/2014/main" val="10004"/>
                  </a:ext>
                </a:extLst>
              </a:tr>
              <a:tr h="522094">
                <a:tc>
                  <a:txBody>
                    <a:bodyPr/>
                    <a:lstStyle/>
                    <a:p>
                      <a:pPr marL="0" marR="0" lvl="0" indent="0" algn="l" rtl="0">
                        <a:spcBef>
                          <a:spcPts val="0"/>
                        </a:spcBef>
                        <a:buSzPct val="25000"/>
                        <a:buNone/>
                      </a:pPr>
                      <a:endParaRPr sz="1400"/>
                    </a:p>
                  </a:txBody>
                  <a:tcPr marL="68588" marR="68588" marT="34294" marB="34294"/>
                </a:tc>
                <a:tc>
                  <a:txBody>
                    <a:bodyPr/>
                    <a:lstStyle/>
                    <a:p>
                      <a:pPr marL="0" marR="0" lvl="0" indent="0" algn="l" rtl="0">
                        <a:spcBef>
                          <a:spcPts val="0"/>
                        </a:spcBef>
                        <a:buSzPct val="25000"/>
                        <a:buNone/>
                      </a:pPr>
                      <a:r>
                        <a:rPr lang="en-US" sz="1400" dirty="0"/>
                        <a:t>Students are more capable of “unpacking” a lot from a text</a:t>
                      </a:r>
                    </a:p>
                  </a:txBody>
                  <a:tcPr marL="68588" marR="68588" marT="34294" marB="34294"/>
                </a:tc>
                <a:extLst>
                  <a:ext uri="{0D108BD9-81ED-4DB2-BD59-A6C34878D82A}">
                    <a16:rowId xmlns:a16="http://schemas.microsoft.com/office/drawing/2014/main" val="10005"/>
                  </a:ext>
                </a:extLst>
              </a:tr>
            </a:tbl>
          </a:graphicData>
        </a:graphic>
      </p:graphicFrame>
      <p:sp>
        <p:nvSpPr>
          <p:cNvPr id="173" name="Shape 173"/>
          <p:cNvSpPr/>
          <p:nvPr/>
        </p:nvSpPr>
        <p:spPr>
          <a:xfrm>
            <a:off x="192995" y="4987751"/>
            <a:ext cx="8758023" cy="692498"/>
          </a:xfrm>
          <a:prstGeom prst="rect">
            <a:avLst/>
          </a:prstGeom>
          <a:noFill/>
          <a:ln>
            <a:noFill/>
          </a:ln>
        </p:spPr>
        <p:txBody>
          <a:bodyPr wrap="square" lIns="68569" tIns="34275" rIns="68569" bIns="34275" anchor="t" anchorCtr="0">
            <a:noAutofit/>
          </a:bodyPr>
          <a:lstStyle/>
          <a:p>
            <a:pPr algn="ctr">
              <a:buSzPct val="25000"/>
            </a:pPr>
            <a:r>
              <a:rPr lang="en-US" sz="4050" b="1" dirty="0">
                <a:latin typeface="Calibri"/>
                <a:ea typeface="Calibri"/>
                <a:cs typeface="Calibri"/>
                <a:sym typeface="Calibri"/>
              </a:rPr>
              <a:t>…but my standards are not appropriate!</a:t>
            </a:r>
          </a:p>
        </p:txBody>
      </p:sp>
    </p:spTree>
    <p:extLst>
      <p:ext uri="{BB962C8B-B14F-4D97-AF65-F5344CB8AC3E}">
        <p14:creationId xmlns:p14="http://schemas.microsoft.com/office/powerpoint/2010/main" val="31669985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Shape 178"/>
          <p:cNvSpPr txBox="1">
            <a:spLocks noGrp="1"/>
          </p:cNvSpPr>
          <p:nvPr>
            <p:ph type="title"/>
          </p:nvPr>
        </p:nvSpPr>
        <p:spPr>
          <a:xfrm>
            <a:off x="533400" y="609600"/>
            <a:ext cx="7598569" cy="1092200"/>
          </a:xfrm>
          <a:prstGeom prst="rect">
            <a:avLst/>
          </a:prstGeom>
          <a:noFill/>
          <a:ln>
            <a:noFill/>
          </a:ln>
        </p:spPr>
        <p:txBody>
          <a:bodyPr vert="horz" wrap="square" lIns="68569" tIns="34275" rIns="68569" bIns="34275" rtlCol="0" anchor="ctr" anchorCtr="0">
            <a:noAutofit/>
          </a:bodyPr>
          <a:lstStyle/>
          <a:p>
            <a:pPr algn="l">
              <a:spcBef>
                <a:spcPts val="0"/>
              </a:spcBef>
              <a:buClr>
                <a:schemeClr val="lt1"/>
              </a:buClr>
              <a:buSzPct val="25000"/>
            </a:pPr>
            <a:r>
              <a:rPr lang="en-US" sz="2700" b="1" dirty="0">
                <a:latin typeface="Calibri"/>
                <a:ea typeface="Calibri"/>
                <a:cs typeface="Calibri"/>
                <a:sym typeface="Calibri"/>
              </a:rPr>
              <a:t>THE RESEARCH ON WHAT WE ASSIGN, WHEN WE DO ASSIGN IT…</a:t>
            </a:r>
          </a:p>
        </p:txBody>
      </p:sp>
      <p:sp>
        <p:nvSpPr>
          <p:cNvPr id="179" name="Shape 179"/>
          <p:cNvSpPr/>
          <p:nvPr/>
        </p:nvSpPr>
        <p:spPr>
          <a:xfrm>
            <a:off x="4764803" y="5200650"/>
            <a:ext cx="4144837" cy="692498"/>
          </a:xfrm>
          <a:prstGeom prst="rect">
            <a:avLst/>
          </a:prstGeom>
          <a:noFill/>
          <a:ln>
            <a:noFill/>
          </a:ln>
        </p:spPr>
        <p:txBody>
          <a:bodyPr wrap="square" lIns="68569" tIns="34275" rIns="68569" bIns="34275" anchor="t" anchorCtr="0">
            <a:noAutofit/>
          </a:bodyPr>
          <a:lstStyle/>
          <a:p>
            <a:pPr algn="ctr">
              <a:buSzPct val="25000"/>
            </a:pPr>
            <a:r>
              <a:rPr lang="en-US" sz="4050" b="1">
                <a:solidFill>
                  <a:schemeClr val="accent5"/>
                </a:solidFill>
                <a:latin typeface="Calibri"/>
                <a:ea typeface="Calibri"/>
                <a:cs typeface="Calibri"/>
                <a:sym typeface="Calibri"/>
              </a:rPr>
              <a:t>…it’s also minimal.</a:t>
            </a:r>
          </a:p>
        </p:txBody>
      </p:sp>
      <p:pic>
        <p:nvPicPr>
          <p:cNvPr id="180" name="Shape 180"/>
          <p:cNvPicPr preferRelativeResize="0"/>
          <p:nvPr/>
        </p:nvPicPr>
        <p:blipFill rotWithShape="1">
          <a:blip r:embed="rId3">
            <a:alphaModFix/>
          </a:blip>
          <a:srcRect/>
          <a:stretch/>
        </p:blipFill>
        <p:spPr>
          <a:xfrm>
            <a:off x="2590800" y="1731297"/>
            <a:ext cx="3840479" cy="3413822"/>
          </a:xfrm>
          <a:prstGeom prst="rect">
            <a:avLst/>
          </a:prstGeom>
          <a:noFill/>
          <a:ln>
            <a:noFill/>
          </a:ln>
        </p:spPr>
      </p:pic>
    </p:spTree>
    <p:extLst>
      <p:ext uri="{BB962C8B-B14F-4D97-AF65-F5344CB8AC3E}">
        <p14:creationId xmlns:p14="http://schemas.microsoft.com/office/powerpoint/2010/main" val="35773297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Shape 191"/>
          <p:cNvSpPr txBox="1">
            <a:spLocks noGrp="1"/>
          </p:cNvSpPr>
          <p:nvPr>
            <p:ph type="title"/>
          </p:nvPr>
        </p:nvSpPr>
        <p:spPr>
          <a:xfrm>
            <a:off x="514351" y="533400"/>
            <a:ext cx="7598569" cy="1092200"/>
          </a:xfrm>
          <a:prstGeom prst="rect">
            <a:avLst/>
          </a:prstGeom>
          <a:noFill/>
          <a:ln>
            <a:noFill/>
          </a:ln>
        </p:spPr>
        <p:txBody>
          <a:bodyPr vert="horz" wrap="square" lIns="68569" tIns="34275" rIns="68569" bIns="34275" rtlCol="0" anchor="ctr" anchorCtr="0">
            <a:noAutofit/>
          </a:bodyPr>
          <a:lstStyle/>
          <a:p>
            <a:pPr algn="l">
              <a:spcBef>
                <a:spcPts val="0"/>
              </a:spcBef>
              <a:buClr>
                <a:schemeClr val="lt1"/>
              </a:buClr>
              <a:buSzPct val="25000"/>
            </a:pPr>
            <a:r>
              <a:rPr lang="en-US" sz="2700" b="1" dirty="0">
                <a:latin typeface="Calibri"/>
                <a:ea typeface="Calibri"/>
                <a:cs typeface="Calibri"/>
                <a:sym typeface="Calibri"/>
              </a:rPr>
              <a:t>A SAMPLE LAYOUT</a:t>
            </a:r>
          </a:p>
        </p:txBody>
      </p:sp>
      <p:sp>
        <p:nvSpPr>
          <p:cNvPr id="192" name="Shape 192"/>
          <p:cNvSpPr txBox="1">
            <a:spLocks noGrp="1"/>
          </p:cNvSpPr>
          <p:nvPr>
            <p:ph type="body" idx="1"/>
          </p:nvPr>
        </p:nvSpPr>
        <p:spPr>
          <a:xfrm>
            <a:off x="514351" y="2463801"/>
            <a:ext cx="7598569" cy="2736850"/>
          </a:xfrm>
          <a:prstGeom prst="rect">
            <a:avLst/>
          </a:prstGeom>
          <a:noFill/>
          <a:ln>
            <a:noFill/>
          </a:ln>
        </p:spPr>
        <p:txBody>
          <a:bodyPr vert="horz" wrap="square" lIns="68569" tIns="34275" rIns="68569" bIns="34275" rtlCol="0" anchor="ctr" anchorCtr="0">
            <a:noAutofit/>
          </a:bodyPr>
          <a:lstStyle/>
          <a:p>
            <a:pPr marL="214313" indent="-214313">
              <a:spcBef>
                <a:spcPts val="0"/>
              </a:spcBef>
              <a:buClr>
                <a:schemeClr val="lt1"/>
              </a:buClr>
              <a:buSzPct val="100000"/>
              <a:buFont typeface="Arial"/>
              <a:buChar char="•"/>
            </a:pPr>
            <a:r>
              <a:rPr lang="en-US" sz="2600" dirty="0">
                <a:latin typeface="Calibri"/>
                <a:ea typeface="Calibri"/>
                <a:cs typeface="Calibri"/>
                <a:sym typeface="Calibri"/>
              </a:rPr>
              <a:t>First…introduce the </a:t>
            </a:r>
            <a:r>
              <a:rPr lang="en-US" sz="2600" b="1" dirty="0">
                <a:latin typeface="Calibri"/>
                <a:ea typeface="Calibri"/>
                <a:cs typeface="Calibri"/>
                <a:sym typeface="Calibri"/>
              </a:rPr>
              <a:t>BIG</a:t>
            </a:r>
            <a:r>
              <a:rPr lang="en-US" sz="2600" dirty="0">
                <a:latin typeface="Calibri"/>
                <a:ea typeface="Calibri"/>
                <a:cs typeface="Calibri"/>
                <a:sym typeface="Calibri"/>
              </a:rPr>
              <a:t> Questions.</a:t>
            </a:r>
          </a:p>
          <a:p>
            <a:pPr marL="214313" indent="-214313">
              <a:spcBef>
                <a:spcPts val="750"/>
              </a:spcBef>
              <a:buClr>
                <a:schemeClr val="lt1"/>
              </a:buClr>
              <a:buSzPct val="100000"/>
              <a:buFont typeface="Arial"/>
              <a:buChar char="•"/>
            </a:pPr>
            <a:r>
              <a:rPr lang="en-US" sz="2600" dirty="0">
                <a:latin typeface="Calibri"/>
                <a:ea typeface="Calibri"/>
                <a:cs typeface="Calibri"/>
                <a:sym typeface="Calibri"/>
              </a:rPr>
              <a:t>Next…Teach the students </a:t>
            </a:r>
            <a:r>
              <a:rPr lang="en-US" sz="2600" u="sng" dirty="0">
                <a:latin typeface="Calibri"/>
                <a:ea typeface="Calibri"/>
                <a:cs typeface="Calibri"/>
                <a:sym typeface="Calibri"/>
              </a:rPr>
              <a:t>1</a:t>
            </a:r>
            <a:r>
              <a:rPr lang="en-US" sz="2600" dirty="0">
                <a:latin typeface="Calibri"/>
                <a:ea typeface="Calibri"/>
                <a:cs typeface="Calibri"/>
                <a:sym typeface="Calibri"/>
              </a:rPr>
              <a:t> signpost based on where you are in your curriculum.  Choosing an appropriate text matched to the readers is key.</a:t>
            </a:r>
          </a:p>
          <a:p>
            <a:pPr marL="214313" indent="-214313">
              <a:spcBef>
                <a:spcPts val="750"/>
              </a:spcBef>
              <a:buClr>
                <a:schemeClr val="lt1"/>
              </a:buClr>
              <a:buSzPct val="100000"/>
              <a:buFont typeface="Arial"/>
              <a:buChar char="•"/>
            </a:pPr>
            <a:r>
              <a:rPr lang="en-US" sz="2600" dirty="0">
                <a:latin typeface="Calibri"/>
                <a:ea typeface="Calibri"/>
                <a:cs typeface="Calibri"/>
                <a:sym typeface="Calibri"/>
              </a:rPr>
              <a:t>Then…engage the students by completing an R.A.N. Activity</a:t>
            </a:r>
          </a:p>
          <a:p>
            <a:pPr marL="214313" indent="-214313">
              <a:spcBef>
                <a:spcPts val="750"/>
              </a:spcBef>
              <a:buClr>
                <a:schemeClr val="lt1"/>
              </a:buClr>
              <a:buSzPct val="100000"/>
              <a:buFont typeface="Arial"/>
              <a:buChar char="•"/>
            </a:pPr>
            <a:r>
              <a:rPr lang="en-US" sz="2600" dirty="0">
                <a:latin typeface="Calibri"/>
                <a:ea typeface="Calibri"/>
                <a:cs typeface="Calibri"/>
                <a:sym typeface="Calibri"/>
              </a:rPr>
              <a:t>Also…allow time for students to collaborate, working together to analyze text and notice/note their ideas.</a:t>
            </a:r>
          </a:p>
          <a:p>
            <a:pPr marL="214313" indent="-214313">
              <a:spcBef>
                <a:spcPts val="750"/>
              </a:spcBef>
              <a:buClr>
                <a:schemeClr val="lt1"/>
              </a:buClr>
              <a:buSzPct val="100000"/>
              <a:buFont typeface="Arial"/>
              <a:buChar char="•"/>
            </a:pPr>
            <a:r>
              <a:rPr lang="en-US" sz="2600" dirty="0">
                <a:latin typeface="Calibri"/>
                <a:ea typeface="Calibri"/>
                <a:cs typeface="Calibri"/>
                <a:sym typeface="Calibri"/>
              </a:rPr>
              <a:t>Finally, discuss how what they “see” relates to the BIG Questions</a:t>
            </a:r>
            <a:r>
              <a:rPr lang="en-US" sz="2600" dirty="0">
                <a:solidFill>
                  <a:schemeClr val="lt1"/>
                </a:solidFill>
                <a:latin typeface="Calibri"/>
                <a:ea typeface="Calibri"/>
                <a:cs typeface="Calibri"/>
                <a:sym typeface="Calibri"/>
              </a:rPr>
              <a:t>.</a:t>
            </a:r>
          </a:p>
        </p:txBody>
      </p:sp>
    </p:spTree>
    <p:extLst>
      <p:ext uri="{BB962C8B-B14F-4D97-AF65-F5344CB8AC3E}">
        <p14:creationId xmlns:p14="http://schemas.microsoft.com/office/powerpoint/2010/main" val="79490147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Shape 204"/>
          <p:cNvSpPr txBox="1">
            <a:spLocks noGrp="1"/>
          </p:cNvSpPr>
          <p:nvPr>
            <p:ph type="title"/>
          </p:nvPr>
        </p:nvSpPr>
        <p:spPr>
          <a:xfrm>
            <a:off x="533400" y="727755"/>
            <a:ext cx="7598569" cy="1092200"/>
          </a:xfrm>
          <a:prstGeom prst="rect">
            <a:avLst/>
          </a:prstGeom>
          <a:noFill/>
          <a:ln>
            <a:noFill/>
          </a:ln>
        </p:spPr>
        <p:txBody>
          <a:bodyPr vert="horz" wrap="square" lIns="68569" tIns="34275" rIns="68569" bIns="34275" rtlCol="0" anchor="ctr" anchorCtr="0">
            <a:noAutofit/>
          </a:bodyPr>
          <a:lstStyle/>
          <a:p>
            <a:pPr algn="l">
              <a:spcBef>
                <a:spcPts val="0"/>
              </a:spcBef>
              <a:buClr>
                <a:schemeClr val="lt1"/>
              </a:buClr>
              <a:buSzPct val="25000"/>
            </a:pPr>
            <a:r>
              <a:rPr lang="en-US" sz="2700" b="1" dirty="0">
                <a:latin typeface="Calibri"/>
                <a:ea typeface="Calibri"/>
                <a:cs typeface="Calibri"/>
                <a:sym typeface="Calibri"/>
              </a:rPr>
              <a:t>THE 6 NONFICTION SIGNPOSTS</a:t>
            </a:r>
          </a:p>
        </p:txBody>
      </p:sp>
      <p:pic>
        <p:nvPicPr>
          <p:cNvPr id="205" name="Shape 205"/>
          <p:cNvPicPr preferRelativeResize="0"/>
          <p:nvPr/>
        </p:nvPicPr>
        <p:blipFill rotWithShape="1">
          <a:blip r:embed="rId3">
            <a:alphaModFix/>
          </a:blip>
          <a:srcRect/>
          <a:stretch/>
        </p:blipFill>
        <p:spPr>
          <a:xfrm>
            <a:off x="422911" y="2210527"/>
            <a:ext cx="4057712" cy="1096166"/>
          </a:xfrm>
          <a:prstGeom prst="rect">
            <a:avLst/>
          </a:prstGeom>
          <a:noFill/>
          <a:ln>
            <a:noFill/>
          </a:ln>
        </p:spPr>
      </p:pic>
      <p:pic>
        <p:nvPicPr>
          <p:cNvPr id="206" name="Shape 206"/>
          <p:cNvPicPr preferRelativeResize="0"/>
          <p:nvPr/>
        </p:nvPicPr>
        <p:blipFill rotWithShape="1">
          <a:blip r:embed="rId4">
            <a:alphaModFix/>
          </a:blip>
          <a:srcRect/>
          <a:stretch/>
        </p:blipFill>
        <p:spPr>
          <a:xfrm>
            <a:off x="422911" y="3392329"/>
            <a:ext cx="4053310" cy="1132160"/>
          </a:xfrm>
          <a:prstGeom prst="rect">
            <a:avLst/>
          </a:prstGeom>
          <a:noFill/>
          <a:ln>
            <a:noFill/>
          </a:ln>
        </p:spPr>
      </p:pic>
      <p:pic>
        <p:nvPicPr>
          <p:cNvPr id="207" name="Shape 207"/>
          <p:cNvPicPr preferRelativeResize="0"/>
          <p:nvPr/>
        </p:nvPicPr>
        <p:blipFill rotWithShape="1">
          <a:blip r:embed="rId5">
            <a:alphaModFix/>
          </a:blip>
          <a:srcRect/>
          <a:stretch/>
        </p:blipFill>
        <p:spPr>
          <a:xfrm>
            <a:off x="422910" y="4609755"/>
            <a:ext cx="4060016" cy="1184468"/>
          </a:xfrm>
          <a:prstGeom prst="rect">
            <a:avLst/>
          </a:prstGeom>
          <a:noFill/>
          <a:ln>
            <a:noFill/>
          </a:ln>
        </p:spPr>
      </p:pic>
      <p:pic>
        <p:nvPicPr>
          <p:cNvPr id="208" name="Shape 208"/>
          <p:cNvPicPr preferRelativeResize="0"/>
          <p:nvPr/>
        </p:nvPicPr>
        <p:blipFill rotWithShape="1">
          <a:blip r:embed="rId6">
            <a:alphaModFix/>
          </a:blip>
          <a:srcRect/>
          <a:stretch/>
        </p:blipFill>
        <p:spPr>
          <a:xfrm>
            <a:off x="4747379" y="2126707"/>
            <a:ext cx="4067225" cy="1096888"/>
          </a:xfrm>
          <a:prstGeom prst="rect">
            <a:avLst/>
          </a:prstGeom>
          <a:noFill/>
          <a:ln>
            <a:noFill/>
          </a:ln>
        </p:spPr>
      </p:pic>
      <p:pic>
        <p:nvPicPr>
          <p:cNvPr id="209" name="Shape 209"/>
          <p:cNvPicPr preferRelativeResize="0"/>
          <p:nvPr/>
        </p:nvPicPr>
        <p:blipFill rotWithShape="1">
          <a:blip r:embed="rId7">
            <a:alphaModFix/>
          </a:blip>
          <a:srcRect/>
          <a:stretch/>
        </p:blipFill>
        <p:spPr>
          <a:xfrm>
            <a:off x="4747380" y="3307515"/>
            <a:ext cx="4061797" cy="1225944"/>
          </a:xfrm>
          <a:prstGeom prst="rect">
            <a:avLst/>
          </a:prstGeom>
          <a:noFill/>
          <a:ln>
            <a:noFill/>
          </a:ln>
        </p:spPr>
      </p:pic>
      <p:pic>
        <p:nvPicPr>
          <p:cNvPr id="210" name="Shape 210"/>
          <p:cNvPicPr preferRelativeResize="0"/>
          <p:nvPr/>
        </p:nvPicPr>
        <p:blipFill rotWithShape="1">
          <a:blip r:embed="rId8">
            <a:alphaModFix/>
          </a:blip>
          <a:srcRect/>
          <a:stretch/>
        </p:blipFill>
        <p:spPr>
          <a:xfrm>
            <a:off x="4747380" y="4622547"/>
            <a:ext cx="4043644" cy="1096163"/>
          </a:xfrm>
          <a:prstGeom prst="rect">
            <a:avLst/>
          </a:prstGeom>
          <a:noFill/>
          <a:ln>
            <a:noFill/>
          </a:ln>
        </p:spPr>
      </p:pic>
    </p:spTree>
    <p:extLst>
      <p:ext uri="{BB962C8B-B14F-4D97-AF65-F5344CB8AC3E}">
        <p14:creationId xmlns:p14="http://schemas.microsoft.com/office/powerpoint/2010/main" val="150828286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Shape 229"/>
          <p:cNvSpPr txBox="1">
            <a:spLocks noGrp="1"/>
          </p:cNvSpPr>
          <p:nvPr>
            <p:ph type="title"/>
          </p:nvPr>
        </p:nvSpPr>
        <p:spPr>
          <a:xfrm>
            <a:off x="514351" y="304800"/>
            <a:ext cx="7598569" cy="1092200"/>
          </a:xfrm>
          <a:prstGeom prst="rect">
            <a:avLst/>
          </a:prstGeom>
          <a:noFill/>
          <a:ln>
            <a:noFill/>
          </a:ln>
        </p:spPr>
        <p:txBody>
          <a:bodyPr vert="horz" wrap="square" lIns="68569" tIns="34275" rIns="68569" bIns="34275" rtlCol="0" anchor="ctr" anchorCtr="0">
            <a:noAutofit/>
          </a:bodyPr>
          <a:lstStyle/>
          <a:p>
            <a:pPr algn="l">
              <a:spcBef>
                <a:spcPts val="0"/>
              </a:spcBef>
              <a:buClr>
                <a:schemeClr val="lt1"/>
              </a:buClr>
              <a:buSzPct val="25000"/>
            </a:pPr>
            <a:r>
              <a:rPr lang="en-US" sz="2700" dirty="0">
                <a:latin typeface="Calibri"/>
                <a:ea typeface="Calibri"/>
                <a:cs typeface="Calibri"/>
                <a:sym typeface="Calibri"/>
              </a:rPr>
              <a:t>FICTION VS. NONFICTION</a:t>
            </a:r>
          </a:p>
        </p:txBody>
      </p:sp>
      <p:sp>
        <p:nvSpPr>
          <p:cNvPr id="230" name="Shape 230"/>
          <p:cNvSpPr txBox="1">
            <a:spLocks noGrp="1"/>
          </p:cNvSpPr>
          <p:nvPr>
            <p:ph type="body" idx="1"/>
          </p:nvPr>
        </p:nvSpPr>
        <p:spPr>
          <a:xfrm>
            <a:off x="514351" y="2463801"/>
            <a:ext cx="7598569" cy="2736850"/>
          </a:xfrm>
          <a:prstGeom prst="rect">
            <a:avLst/>
          </a:prstGeom>
          <a:noFill/>
          <a:ln>
            <a:noFill/>
          </a:ln>
        </p:spPr>
        <p:txBody>
          <a:bodyPr vert="horz" wrap="square" lIns="68569" tIns="34275" rIns="68569" bIns="34275" rtlCol="0" anchor="ctr" anchorCtr="0">
            <a:noAutofit/>
          </a:bodyPr>
          <a:lstStyle/>
          <a:p>
            <a:pPr marL="214313" indent="-214313">
              <a:lnSpc>
                <a:spcPct val="80000"/>
              </a:lnSpc>
              <a:spcBef>
                <a:spcPts val="0"/>
              </a:spcBef>
              <a:buClr>
                <a:schemeClr val="lt1"/>
              </a:buClr>
              <a:buSzPct val="100749"/>
              <a:buFont typeface="Arial"/>
              <a:buChar char="•"/>
            </a:pPr>
            <a:r>
              <a:rPr lang="en-US" sz="2600" dirty="0">
                <a:latin typeface="Calibri"/>
                <a:ea typeface="Calibri"/>
                <a:cs typeface="Calibri"/>
                <a:sym typeface="Calibri"/>
              </a:rPr>
              <a:t>Fiction is one stance.  You either accept it or put the book down</a:t>
            </a:r>
          </a:p>
          <a:p>
            <a:pPr marL="214313" indent="-214313">
              <a:lnSpc>
                <a:spcPct val="80000"/>
              </a:lnSpc>
              <a:spcBef>
                <a:spcPts val="750"/>
              </a:spcBef>
              <a:buClr>
                <a:schemeClr val="lt1"/>
              </a:buClr>
              <a:buSzPct val="100749"/>
              <a:buFont typeface="Arial"/>
              <a:buChar char="•"/>
            </a:pPr>
            <a:r>
              <a:rPr lang="en-US" sz="2600" dirty="0">
                <a:latin typeface="Calibri"/>
                <a:ea typeface="Calibri"/>
                <a:cs typeface="Calibri"/>
                <a:sym typeface="Calibri"/>
              </a:rPr>
              <a:t>Nonfiction will try to “assert something about the world.” We have to read this type of text as skeptics, considering what’s “true” and what may be biased.  Some of it may be lies.  </a:t>
            </a:r>
          </a:p>
          <a:p>
            <a:pPr marL="214313" indent="-214313">
              <a:lnSpc>
                <a:spcPct val="80000"/>
              </a:lnSpc>
              <a:spcBef>
                <a:spcPts val="750"/>
              </a:spcBef>
              <a:buClr>
                <a:schemeClr val="lt1"/>
              </a:buClr>
              <a:buSzPct val="100749"/>
              <a:buNone/>
            </a:pPr>
            <a:endParaRPr sz="2600" dirty="0">
              <a:latin typeface="Calibri"/>
              <a:ea typeface="Calibri"/>
              <a:cs typeface="Calibri"/>
              <a:sym typeface="Calibri"/>
            </a:endParaRPr>
          </a:p>
          <a:p>
            <a:pPr marL="214313" indent="-214313">
              <a:lnSpc>
                <a:spcPct val="80000"/>
              </a:lnSpc>
              <a:spcBef>
                <a:spcPts val="750"/>
              </a:spcBef>
              <a:buClr>
                <a:schemeClr val="lt1"/>
              </a:buClr>
              <a:buSzPct val="100749"/>
              <a:buFont typeface="Arial"/>
              <a:buChar char="•"/>
            </a:pPr>
            <a:r>
              <a:rPr lang="en-US" sz="2600" dirty="0">
                <a:latin typeface="Calibri"/>
                <a:ea typeface="Calibri"/>
                <a:cs typeface="Calibri"/>
                <a:sym typeface="Calibri"/>
              </a:rPr>
              <a:t>So we ask ourselves:</a:t>
            </a:r>
          </a:p>
          <a:p>
            <a:pPr marL="214313" indent="-214313">
              <a:lnSpc>
                <a:spcPct val="80000"/>
              </a:lnSpc>
              <a:spcBef>
                <a:spcPts val="750"/>
              </a:spcBef>
              <a:buClr>
                <a:schemeClr val="lt1"/>
              </a:buClr>
              <a:buSzPct val="240249"/>
              <a:buFont typeface="Arial"/>
              <a:buChar char="•"/>
            </a:pPr>
            <a:r>
              <a:rPr lang="en-US" sz="2600" dirty="0">
                <a:latin typeface="Calibri"/>
                <a:ea typeface="Calibri"/>
                <a:cs typeface="Calibri"/>
                <a:sym typeface="Calibri"/>
              </a:rPr>
              <a:t>3 BIG Questions</a:t>
            </a:r>
          </a:p>
          <a:p>
            <a:pPr marL="557213" lvl="1" indent="-214313">
              <a:lnSpc>
                <a:spcPct val="80000"/>
              </a:lnSpc>
              <a:spcBef>
                <a:spcPts val="750"/>
              </a:spcBef>
              <a:buClr>
                <a:schemeClr val="lt1"/>
              </a:buClr>
              <a:buSzPct val="100749"/>
              <a:buFont typeface="Arial"/>
              <a:buChar char="•"/>
            </a:pPr>
            <a:r>
              <a:rPr lang="en-US" sz="2600" dirty="0">
                <a:latin typeface="Calibri"/>
                <a:ea typeface="Calibri"/>
                <a:cs typeface="Calibri"/>
                <a:sym typeface="Calibri"/>
              </a:rPr>
              <a:t>What surprised me?</a:t>
            </a:r>
          </a:p>
          <a:p>
            <a:pPr marL="557213" lvl="1" indent="-214313">
              <a:lnSpc>
                <a:spcPct val="80000"/>
              </a:lnSpc>
              <a:spcBef>
                <a:spcPts val="750"/>
              </a:spcBef>
              <a:buClr>
                <a:schemeClr val="lt1"/>
              </a:buClr>
              <a:buSzPct val="100749"/>
              <a:buFont typeface="Arial"/>
              <a:buChar char="•"/>
            </a:pPr>
            <a:r>
              <a:rPr lang="en-US" sz="2600" dirty="0">
                <a:latin typeface="Calibri"/>
                <a:ea typeface="Calibri"/>
                <a:cs typeface="Calibri"/>
                <a:sym typeface="Calibri"/>
              </a:rPr>
              <a:t>What did the author think I already knew?</a:t>
            </a:r>
          </a:p>
          <a:p>
            <a:pPr marL="557213" lvl="1" indent="-214313">
              <a:lnSpc>
                <a:spcPct val="80000"/>
              </a:lnSpc>
              <a:spcBef>
                <a:spcPts val="750"/>
              </a:spcBef>
              <a:buClr>
                <a:schemeClr val="lt1"/>
              </a:buClr>
              <a:buSzPct val="100749"/>
              <a:buFont typeface="Arial"/>
              <a:buChar char="•"/>
            </a:pPr>
            <a:r>
              <a:rPr lang="en-US" sz="2600" dirty="0">
                <a:latin typeface="Calibri"/>
                <a:ea typeface="Calibri"/>
                <a:cs typeface="Calibri"/>
                <a:sym typeface="Calibri"/>
              </a:rPr>
              <a:t>What changed, challenged, or confirmed what I already knew?</a:t>
            </a:r>
          </a:p>
          <a:p>
            <a:pPr marL="214313" indent="-214313">
              <a:lnSpc>
                <a:spcPct val="80000"/>
              </a:lnSpc>
              <a:spcBef>
                <a:spcPts val="750"/>
              </a:spcBef>
              <a:buClr>
                <a:schemeClr val="lt1"/>
              </a:buClr>
              <a:buSzPct val="99642"/>
              <a:buNone/>
            </a:pPr>
            <a:endParaRPr sz="1046"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2802572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Think and Wonder About Images</a:t>
            </a:r>
          </a:p>
        </p:txBody>
      </p:sp>
      <p:sp>
        <p:nvSpPr>
          <p:cNvPr id="3" name="Content Placeholder 2"/>
          <p:cNvSpPr>
            <a:spLocks noGrp="1"/>
          </p:cNvSpPr>
          <p:nvPr>
            <p:ph idx="1"/>
          </p:nvPr>
        </p:nvSpPr>
        <p:spPr/>
        <p:txBody>
          <a:bodyPr>
            <a:normAutofit lnSpcReduction="10000"/>
          </a:bodyPr>
          <a:lstStyle/>
          <a:p>
            <a:r>
              <a:rPr lang="en-US" dirty="0"/>
              <a:t>Use compelling photographs.</a:t>
            </a:r>
          </a:p>
          <a:p>
            <a:r>
              <a:rPr lang="en-US" dirty="0"/>
              <a:t>Model (by thinking aloud) how you notice information, make inferences, and ask questions from the photographs  OR allow children to do this on their own.</a:t>
            </a:r>
          </a:p>
          <a:p>
            <a:r>
              <a:rPr lang="en-US" dirty="0"/>
              <a:t>Hand out images (on your topic of study) to each small group or project one big image.</a:t>
            </a:r>
          </a:p>
          <a:p>
            <a:r>
              <a:rPr lang="en-US" dirty="0"/>
              <a:t>Have students jot thoughts and questions on post-its, then share.</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Reading a Visual Image</a:t>
            </a:r>
          </a:p>
        </p:txBody>
      </p:sp>
      <p:sp>
        <p:nvSpPr>
          <p:cNvPr id="3" name="Content Placeholder 2"/>
          <p:cNvSpPr>
            <a:spLocks noGrp="1"/>
          </p:cNvSpPr>
          <p:nvPr>
            <p:ph idx="1"/>
          </p:nvPr>
        </p:nvSpPr>
        <p:spPr/>
        <p:txBody>
          <a:bodyPr>
            <a:normAutofit fontScale="92500"/>
          </a:bodyPr>
          <a:lstStyle/>
          <a:p>
            <a:r>
              <a:rPr lang="en-US" dirty="0"/>
              <a:t>Prepare image with abundant detail in advance.</a:t>
            </a:r>
          </a:p>
          <a:p>
            <a:r>
              <a:rPr lang="en-US" dirty="0"/>
              <a:t>Have students form pairs and set up note-taking forms (two-column).</a:t>
            </a:r>
          </a:p>
          <a:p>
            <a:r>
              <a:rPr lang="en-US" dirty="0"/>
              <a:t>View the image by quadrants, asking pairs to note what they notice about the setting, people, activities, and what questions they have.</a:t>
            </a:r>
          </a:p>
          <a:p>
            <a:r>
              <a:rPr lang="en-US" dirty="0"/>
              <a:t>Display the full image.  Check to see if you were correct about assumptions.</a:t>
            </a:r>
          </a:p>
          <a:p>
            <a:endParaRPr lang="en-US" dirty="0"/>
          </a:p>
          <a:p>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Background Knowledge + Text Clues = Inference</a:t>
            </a:r>
          </a:p>
        </p:txBody>
      </p:sp>
      <p:sp>
        <p:nvSpPr>
          <p:cNvPr id="3" name="Content Placeholder 2"/>
          <p:cNvSpPr>
            <a:spLocks noGrp="1"/>
          </p:cNvSpPr>
          <p:nvPr>
            <p:ph idx="1"/>
          </p:nvPr>
        </p:nvSpPr>
        <p:spPr>
          <a:xfrm>
            <a:off x="457200" y="1447800"/>
            <a:ext cx="8229600" cy="4800600"/>
          </a:xfrm>
        </p:spPr>
        <p:txBody>
          <a:bodyPr>
            <a:normAutofit/>
          </a:bodyPr>
          <a:lstStyle/>
          <a:p>
            <a:r>
              <a:rPr lang="en-US" dirty="0"/>
              <a:t>Remind students that they need to think about what they already know in order to merge it with text clues to make an inference.</a:t>
            </a:r>
          </a:p>
          <a:p>
            <a:r>
              <a:rPr lang="en-US" dirty="0"/>
              <a:t>Use a photograph (or a piece of one), a chart, a map, or a graph for each group to begin.</a:t>
            </a:r>
          </a:p>
          <a:p>
            <a:r>
              <a:rPr lang="en-US" dirty="0"/>
              <a:t>Model your thinking and elicit responses.</a:t>
            </a:r>
          </a:p>
          <a:p>
            <a:r>
              <a:rPr lang="en-US" dirty="0"/>
              <a:t>Students in each group write their inferences on (different colored) post-its with an “I” for infer and stick them around the image.</a:t>
            </a:r>
          </a:p>
          <a:p>
            <a:endParaRPr lang="en-US" sz="2800" dirty="0"/>
          </a:p>
        </p:txBody>
      </p:sp>
      <p:pic>
        <p:nvPicPr>
          <p:cNvPr id="2050" name="Picture 2" descr="C:\Users\Hall desktop\AppData\Local\Microsoft\Windows\Temporary Internet Files\Content.IE5\UZ098YN3\MC900349221[1].wmf"/>
          <p:cNvPicPr>
            <a:picLocks noChangeAspect="1" noChangeArrowheads="1"/>
          </p:cNvPicPr>
          <p:nvPr/>
        </p:nvPicPr>
        <p:blipFill>
          <a:blip r:embed="rId3" cstate="print"/>
          <a:srcRect/>
          <a:stretch>
            <a:fillRect/>
          </a:stretch>
        </p:blipFill>
        <p:spPr bwMode="auto">
          <a:xfrm>
            <a:off x="1905000" y="762000"/>
            <a:ext cx="916229" cy="898855"/>
          </a:xfrm>
          <a:prstGeom prst="rect">
            <a:avLst/>
          </a:prstGeom>
          <a:noFill/>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br>
              <a:rPr lang="en-US" b="1" u="sng" dirty="0">
                <a:latin typeface="Calibri" pitchFamily="34" charset="0"/>
                <a:ea typeface="Calibri" pitchFamily="34" charset="0"/>
                <a:cs typeface="Times New Roman" pitchFamily="18" charset="0"/>
              </a:rPr>
            </a:br>
            <a:r>
              <a:rPr lang="en-US" b="1" dirty="0">
                <a:latin typeface="Calibri" pitchFamily="34" charset="0"/>
                <a:ea typeface="Calibri" pitchFamily="34" charset="0"/>
                <a:cs typeface="Times New Roman" pitchFamily="18" charset="0"/>
              </a:rPr>
              <a:t>Study the Illustration/Photograph</a:t>
            </a:r>
            <a:br>
              <a:rPr lang="en-US" sz="4800" dirty="0">
                <a:latin typeface="Arial" pitchFamily="34" charset="0"/>
                <a:cs typeface="Arial" pitchFamily="34" charset="0"/>
              </a:rPr>
            </a:br>
            <a:endParaRPr lang="en-US" dirty="0"/>
          </a:p>
        </p:txBody>
      </p:sp>
      <p:graphicFrame>
        <p:nvGraphicFramePr>
          <p:cNvPr id="4" name="Table 3"/>
          <p:cNvGraphicFramePr>
            <a:graphicFrameLocks noGrp="1"/>
          </p:cNvGraphicFramePr>
          <p:nvPr/>
        </p:nvGraphicFramePr>
        <p:xfrm>
          <a:off x="457200" y="1600200"/>
          <a:ext cx="8305800" cy="4876800"/>
        </p:xfrm>
        <a:graphic>
          <a:graphicData uri="http://schemas.openxmlformats.org/drawingml/2006/table">
            <a:tbl>
              <a:tblPr/>
              <a:tblGrid>
                <a:gridCol w="2768600">
                  <a:extLst>
                    <a:ext uri="{9D8B030D-6E8A-4147-A177-3AD203B41FA5}">
                      <a16:colId xmlns:a16="http://schemas.microsoft.com/office/drawing/2014/main" val="20000"/>
                    </a:ext>
                  </a:extLst>
                </a:gridCol>
                <a:gridCol w="2768600">
                  <a:extLst>
                    <a:ext uri="{9D8B030D-6E8A-4147-A177-3AD203B41FA5}">
                      <a16:colId xmlns:a16="http://schemas.microsoft.com/office/drawing/2014/main" val="20001"/>
                    </a:ext>
                  </a:extLst>
                </a:gridCol>
                <a:gridCol w="2768600">
                  <a:extLst>
                    <a:ext uri="{9D8B030D-6E8A-4147-A177-3AD203B41FA5}">
                      <a16:colId xmlns:a16="http://schemas.microsoft.com/office/drawing/2014/main" val="20002"/>
                    </a:ext>
                  </a:extLst>
                </a:gridCol>
              </a:tblGrid>
              <a:tr h="263629">
                <a:tc>
                  <a:txBody>
                    <a:bodyPr/>
                    <a:lstStyle/>
                    <a:p>
                      <a:pPr marL="0" marR="0">
                        <a:lnSpc>
                          <a:spcPct val="115000"/>
                        </a:lnSpc>
                        <a:spcBef>
                          <a:spcPts val="0"/>
                        </a:spcBef>
                        <a:spcAft>
                          <a:spcPts val="0"/>
                        </a:spcAft>
                      </a:pPr>
                      <a:r>
                        <a:rPr lang="en-US" sz="1400" b="1" dirty="0">
                          <a:latin typeface="Calibri"/>
                          <a:ea typeface="Calibri"/>
                          <a:cs typeface="Times New Roman"/>
                        </a:rPr>
                        <a:t>What I see</a:t>
                      </a:r>
                      <a:endParaRPr lang="en-US" sz="1400" dirty="0">
                        <a:latin typeface="Calibri"/>
                        <a:ea typeface="Calibri"/>
                        <a:cs typeface="Times New Roman"/>
                      </a:endParaRPr>
                    </a:p>
                  </a:txBody>
                  <a:tcPr marL="45044" marR="450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400" b="1" dirty="0">
                          <a:latin typeface="Calibri"/>
                          <a:ea typeface="Calibri"/>
                          <a:cs typeface="Times New Roman"/>
                        </a:rPr>
                        <a:t>What I wonder</a:t>
                      </a:r>
                      <a:endParaRPr lang="en-US" sz="1400" dirty="0">
                        <a:latin typeface="Calibri"/>
                        <a:ea typeface="Calibri"/>
                        <a:cs typeface="Times New Roman"/>
                      </a:endParaRPr>
                    </a:p>
                  </a:txBody>
                  <a:tcPr marL="45044" marR="450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400" b="1" dirty="0">
                          <a:latin typeface="Calibri"/>
                          <a:ea typeface="Calibri"/>
                          <a:cs typeface="Times New Roman"/>
                        </a:rPr>
                        <a:t>What I infer</a:t>
                      </a:r>
                      <a:endParaRPr lang="en-US" sz="1400" dirty="0">
                        <a:latin typeface="Calibri"/>
                        <a:ea typeface="Calibri"/>
                        <a:cs typeface="Times New Roman"/>
                      </a:endParaRPr>
                    </a:p>
                  </a:txBody>
                  <a:tcPr marL="45044" marR="450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613171">
                <a:tc>
                  <a:txBody>
                    <a:bodyPr/>
                    <a:lstStyle/>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p>
                      <a:pPr marL="0" marR="0">
                        <a:lnSpc>
                          <a:spcPct val="115000"/>
                        </a:lnSpc>
                        <a:spcBef>
                          <a:spcPts val="0"/>
                        </a:spcBef>
                        <a:spcAft>
                          <a:spcPts val="0"/>
                        </a:spcAft>
                      </a:pPr>
                      <a:endParaRPr lang="en-US" sz="700" dirty="0">
                        <a:latin typeface="Calibri"/>
                        <a:ea typeface="Calibri"/>
                        <a:cs typeface="Times New Roman"/>
                      </a:endParaRPr>
                    </a:p>
                  </a:txBody>
                  <a:tcPr marL="45044" marR="450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700">
                        <a:latin typeface="Calibri"/>
                        <a:ea typeface="Calibri"/>
                        <a:cs typeface="Times New Roman"/>
                      </a:endParaRPr>
                    </a:p>
                  </a:txBody>
                  <a:tcPr marL="45044" marR="450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700" dirty="0">
                        <a:latin typeface="Calibri"/>
                        <a:ea typeface="Calibri"/>
                        <a:cs typeface="Times New Roman"/>
                      </a:endParaRPr>
                    </a:p>
                  </a:txBody>
                  <a:tcPr marL="45044" marR="450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Text Impression</a:t>
            </a:r>
          </a:p>
        </p:txBody>
      </p:sp>
      <p:sp>
        <p:nvSpPr>
          <p:cNvPr id="3" name="Content Placeholder 2"/>
          <p:cNvSpPr>
            <a:spLocks noGrp="1"/>
          </p:cNvSpPr>
          <p:nvPr>
            <p:ph idx="1"/>
          </p:nvPr>
        </p:nvSpPr>
        <p:spPr/>
        <p:txBody>
          <a:bodyPr/>
          <a:lstStyle/>
          <a:p>
            <a:pPr marL="0" indent="0">
              <a:buNone/>
            </a:pPr>
            <a:r>
              <a:rPr lang="en-US" dirty="0"/>
              <a:t>contented</a:t>
            </a:r>
          </a:p>
          <a:p>
            <a:pPr marL="0" indent="0">
              <a:buNone/>
            </a:pPr>
            <a:r>
              <a:rPr lang="en-US" dirty="0"/>
              <a:t>dog</a:t>
            </a:r>
          </a:p>
        </p:txBody>
      </p:sp>
      <p:sp>
        <p:nvSpPr>
          <p:cNvPr id="4" name="AutoShape 2" descr="http://www.hachettebookgroup.com/_b2c/media/cache/cd/13/cd13241a8b44f6998a2875c9bca5b76c.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38531346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Reading a Visual Image, Cont’d. </a:t>
            </a:r>
          </a:p>
        </p:txBody>
      </p:sp>
      <p:sp>
        <p:nvSpPr>
          <p:cNvPr id="3" name="Content Placeholder 2"/>
          <p:cNvSpPr>
            <a:spLocks noGrp="1"/>
          </p:cNvSpPr>
          <p:nvPr>
            <p:ph idx="1"/>
          </p:nvPr>
        </p:nvSpPr>
        <p:spPr/>
        <p:txBody>
          <a:bodyPr/>
          <a:lstStyle/>
          <a:p>
            <a:r>
              <a:rPr lang="en-US" dirty="0"/>
              <a:t>Pairs discuss what they noted.</a:t>
            </a:r>
          </a:p>
          <a:p>
            <a:r>
              <a:rPr lang="en-US" dirty="0"/>
              <a:t>Whole class discussion ensues.</a:t>
            </a:r>
          </a:p>
          <a:p>
            <a:r>
              <a:rPr lang="en-US" dirty="0"/>
              <a:t>Direct the discussion toward connecting the image with the content under study.</a:t>
            </a:r>
          </a:p>
          <a:p>
            <a:r>
              <a:rPr lang="en-US" dirty="0"/>
              <a:t>This is another good “way in” to a new topic.</a:t>
            </a:r>
          </a:p>
          <a:p>
            <a:r>
              <a:rPr lang="en-US" dirty="0"/>
              <a:t>Images of art works, and historical photographs can be powerful introductions to something new.  They grab interest.</a:t>
            </a:r>
          </a:p>
          <a:p>
            <a:endParaRPr lang="en-US" dirty="0"/>
          </a:p>
        </p:txBody>
      </p:sp>
      <p:pic>
        <p:nvPicPr>
          <p:cNvPr id="6147" name="Picture 3" descr="C:\Users\Hall desktop\AppData\Local\Microsoft\Windows\Temporary Internet Files\Content.IE5\56KL09AK\group-discussion-02c[1].jpg"/>
          <p:cNvPicPr>
            <a:picLocks noChangeAspect="1" noChangeArrowheads="1"/>
          </p:cNvPicPr>
          <p:nvPr/>
        </p:nvPicPr>
        <p:blipFill>
          <a:blip r:embed="rId3" cstate="print"/>
          <a:srcRect/>
          <a:stretch>
            <a:fillRect/>
          </a:stretch>
        </p:blipFill>
        <p:spPr bwMode="auto">
          <a:xfrm>
            <a:off x="5920697" y="1161722"/>
            <a:ext cx="2308904" cy="1733878"/>
          </a:xfrm>
          <a:prstGeom prst="rect">
            <a:avLst/>
          </a:prstGeom>
          <a:noFill/>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www.english-online.at/places/berlin-wall/east-germans-build-the-wall.jpg"/>
          <p:cNvPicPr>
            <a:picLocks noChangeAspect="1" noChangeArrowheads="1"/>
          </p:cNvPicPr>
          <p:nvPr/>
        </p:nvPicPr>
        <p:blipFill>
          <a:blip r:embed="rId3" cstate="print"/>
          <a:srcRect r="48857" b="51076"/>
          <a:stretch>
            <a:fillRect/>
          </a:stretch>
        </p:blipFill>
        <p:spPr bwMode="auto">
          <a:xfrm>
            <a:off x="990599" y="1142999"/>
            <a:ext cx="7274580" cy="5430466"/>
          </a:xfrm>
          <a:prstGeom prst="rect">
            <a:avLst/>
          </a:prstGeom>
          <a:noFill/>
        </p:spPr>
      </p:pic>
    </p:spTree>
    <p:extLst>
      <p:ext uri="{BB962C8B-B14F-4D97-AF65-F5344CB8AC3E}">
        <p14:creationId xmlns:p14="http://schemas.microsoft.com/office/powerpoint/2010/main" val="51643632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www.english-online.at/places/berlin-wall/east-germans-build-the-wall.jpg"/>
          <p:cNvPicPr>
            <a:picLocks noChangeAspect="1" noChangeArrowheads="1"/>
          </p:cNvPicPr>
          <p:nvPr/>
        </p:nvPicPr>
        <p:blipFill>
          <a:blip r:embed="rId3" cstate="print"/>
          <a:srcRect l="50143" b="51076"/>
          <a:stretch>
            <a:fillRect/>
          </a:stretch>
        </p:blipFill>
        <p:spPr bwMode="auto">
          <a:xfrm>
            <a:off x="990600" y="1142999"/>
            <a:ext cx="7091660" cy="5430466"/>
          </a:xfrm>
          <a:prstGeom prst="rect">
            <a:avLst/>
          </a:prstGeom>
          <a:noFill/>
        </p:spPr>
      </p:pic>
    </p:spTree>
    <p:extLst>
      <p:ext uri="{BB962C8B-B14F-4D97-AF65-F5344CB8AC3E}">
        <p14:creationId xmlns:p14="http://schemas.microsoft.com/office/powerpoint/2010/main" val="2945029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www.english-online.at/places/berlin-wall/east-germans-build-the-wall.jpg"/>
          <p:cNvPicPr>
            <a:picLocks noChangeAspect="1" noChangeArrowheads="1"/>
          </p:cNvPicPr>
          <p:nvPr/>
        </p:nvPicPr>
        <p:blipFill>
          <a:blip r:embed="rId3" cstate="print"/>
          <a:srcRect t="47780" r="48857"/>
          <a:stretch>
            <a:fillRect/>
          </a:stretch>
        </p:blipFill>
        <p:spPr bwMode="auto">
          <a:xfrm>
            <a:off x="990599" y="838200"/>
            <a:ext cx="7274580" cy="5796316"/>
          </a:xfrm>
          <a:prstGeom prst="rect">
            <a:avLst/>
          </a:prstGeom>
          <a:noFill/>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www.english-online.at/places/berlin-wall/east-germans-build-the-wall.jpg"/>
          <p:cNvPicPr>
            <a:picLocks noChangeAspect="1" noChangeArrowheads="1"/>
          </p:cNvPicPr>
          <p:nvPr/>
        </p:nvPicPr>
        <p:blipFill>
          <a:blip r:embed="rId3" cstate="print"/>
          <a:srcRect l="50143" t="47780"/>
          <a:stretch>
            <a:fillRect/>
          </a:stretch>
        </p:blipFill>
        <p:spPr bwMode="auto">
          <a:xfrm>
            <a:off x="990600" y="680684"/>
            <a:ext cx="7091660" cy="5796316"/>
          </a:xfrm>
          <a:prstGeom prst="rect">
            <a:avLst/>
          </a:prstGeom>
          <a:noFill/>
        </p:spPr>
      </p:pic>
    </p:spTree>
    <p:extLst>
      <p:ext uri="{BB962C8B-B14F-4D97-AF65-F5344CB8AC3E}">
        <p14:creationId xmlns:p14="http://schemas.microsoft.com/office/powerpoint/2010/main" val="130253439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Are We Looking At?</a:t>
            </a:r>
          </a:p>
        </p:txBody>
      </p:sp>
      <p:pic>
        <p:nvPicPr>
          <p:cNvPr id="12290" name="Picture 2" descr="http://www.english-online.at/places/berlin-wall/east-germans-build-the-wall.jpg"/>
          <p:cNvPicPr>
            <a:picLocks noChangeAspect="1" noChangeArrowheads="1"/>
          </p:cNvPicPr>
          <p:nvPr/>
        </p:nvPicPr>
        <p:blipFill>
          <a:blip r:embed="rId3" cstate="print"/>
          <a:srcRect/>
          <a:stretch>
            <a:fillRect/>
          </a:stretch>
        </p:blipFill>
        <p:spPr bwMode="auto">
          <a:xfrm>
            <a:off x="990600" y="1143000"/>
            <a:ext cx="7112000" cy="5549900"/>
          </a:xfrm>
          <a:prstGeom prst="rect">
            <a:avLst/>
          </a:prstGeom>
          <a:noFill/>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Strategies, Continued</a:t>
            </a:r>
          </a:p>
        </p:txBody>
      </p:sp>
      <p:sp>
        <p:nvSpPr>
          <p:cNvPr id="3" name="Content Placeholder 2"/>
          <p:cNvSpPr>
            <a:spLocks noGrp="1"/>
          </p:cNvSpPr>
          <p:nvPr>
            <p:ph idx="1"/>
          </p:nvPr>
        </p:nvSpPr>
        <p:spPr/>
        <p:txBody>
          <a:bodyPr/>
          <a:lstStyle/>
          <a:p>
            <a:r>
              <a:rPr lang="en-US" b="1" dirty="0"/>
              <a:t>Summarize &amp; Synthesize </a:t>
            </a:r>
            <a:r>
              <a:rPr lang="en-US" dirty="0"/>
              <a:t>– read, think, and react; think beyond the text; read to get the gist; reread and rethink; read, write, and reflect</a:t>
            </a:r>
          </a:p>
        </p:txBody>
      </p:sp>
      <p:pic>
        <p:nvPicPr>
          <p:cNvPr id="1027" name="Picture 3" descr="C:\Users\Hall desktop\AppData\Local\Microsoft\Windows\Temporary Internet Files\Content.IE5\991C8FNG\students-writing[1].jpg"/>
          <p:cNvPicPr>
            <a:picLocks noChangeAspect="1" noChangeArrowheads="1"/>
          </p:cNvPicPr>
          <p:nvPr/>
        </p:nvPicPr>
        <p:blipFill>
          <a:blip r:embed="rId3" cstate="print"/>
          <a:srcRect/>
          <a:stretch>
            <a:fillRect/>
          </a:stretch>
        </p:blipFill>
        <p:spPr bwMode="auto">
          <a:xfrm>
            <a:off x="2286000" y="3391760"/>
            <a:ext cx="5267325" cy="3466240"/>
          </a:xfrm>
          <a:prstGeom prst="rect">
            <a:avLst/>
          </a:prstGeom>
          <a:noFill/>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Summarize &amp; Synthesize</a:t>
            </a:r>
          </a:p>
        </p:txBody>
      </p:sp>
      <p:sp>
        <p:nvSpPr>
          <p:cNvPr id="3" name="Content Placeholder 2"/>
          <p:cNvSpPr>
            <a:spLocks noGrp="1"/>
          </p:cNvSpPr>
          <p:nvPr>
            <p:ph idx="1"/>
          </p:nvPr>
        </p:nvSpPr>
        <p:spPr/>
        <p:txBody>
          <a:bodyPr/>
          <a:lstStyle/>
          <a:p>
            <a:r>
              <a:rPr lang="en-US" dirty="0"/>
              <a:t>“When we summarize, we concentrate on the information in the text.”</a:t>
            </a:r>
          </a:p>
          <a:p>
            <a:r>
              <a:rPr lang="en-US" dirty="0"/>
              <a:t>“When we synthesize information, we integrate our thinking with the content.”</a:t>
            </a:r>
          </a:p>
          <a:p>
            <a:r>
              <a:rPr lang="en-US" dirty="0"/>
              <a:t>“We may form an opinion, develop a new perspective, or even have a flash of insight, thinking something we never thought of before.” </a:t>
            </a:r>
          </a:p>
          <a:p>
            <a:pPr algn="r">
              <a:buNone/>
            </a:pPr>
            <a:r>
              <a:rPr lang="en-US" sz="1400" dirty="0"/>
              <a:t>from: </a:t>
            </a:r>
            <a:r>
              <a:rPr lang="en-US" sz="1400" i="1" dirty="0"/>
              <a:t>The Comprehension Toolkit</a:t>
            </a:r>
            <a:r>
              <a:rPr lang="en-US" sz="1400" dirty="0"/>
              <a:t>, Harvey and </a:t>
            </a:r>
            <a:r>
              <a:rPr lang="en-US" sz="1400" dirty="0" err="1"/>
              <a:t>Goudvis</a:t>
            </a:r>
            <a:endParaRPr lang="en-US" sz="1400"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Summarize &amp; Synthesize</a:t>
            </a:r>
          </a:p>
        </p:txBody>
      </p:sp>
      <p:sp>
        <p:nvSpPr>
          <p:cNvPr id="3" name="Content Placeholder 2"/>
          <p:cNvSpPr>
            <a:spLocks noGrp="1"/>
          </p:cNvSpPr>
          <p:nvPr>
            <p:ph idx="1"/>
          </p:nvPr>
        </p:nvSpPr>
        <p:spPr/>
        <p:txBody>
          <a:bodyPr/>
          <a:lstStyle/>
          <a:p>
            <a:r>
              <a:rPr lang="en-US" dirty="0"/>
              <a:t>This lesson is called “Reread and Rethink.”</a:t>
            </a:r>
          </a:p>
          <a:p>
            <a:r>
              <a:rPr lang="en-US" dirty="0"/>
              <a:t>Misconceptions are to be expected when reading about complicated issues.</a:t>
            </a:r>
          </a:p>
          <a:p>
            <a:r>
              <a:rPr lang="en-US" dirty="0"/>
              <a:t>When we notice student misconceptions, we must have them reread </a:t>
            </a:r>
            <a:br>
              <a:rPr lang="en-US" dirty="0"/>
            </a:br>
            <a:r>
              <a:rPr lang="en-US" dirty="0"/>
              <a:t>and see if their thinking </a:t>
            </a:r>
            <a:br>
              <a:rPr lang="en-US" dirty="0"/>
            </a:br>
            <a:r>
              <a:rPr lang="en-US" dirty="0"/>
              <a:t>changes.</a:t>
            </a:r>
          </a:p>
          <a:p>
            <a:endParaRPr lang="en-US" dirty="0"/>
          </a:p>
          <a:p>
            <a:endParaRPr lang="en-US" dirty="0"/>
          </a:p>
          <a:p>
            <a:endParaRPr lang="en-US" dirty="0"/>
          </a:p>
          <a:p>
            <a:pPr>
              <a:buNone/>
            </a:pPr>
            <a:endParaRPr lang="en-US" dirty="0"/>
          </a:p>
          <a:p>
            <a:pPr>
              <a:buNone/>
            </a:pPr>
            <a:endParaRPr lang="en-US" dirty="0"/>
          </a:p>
        </p:txBody>
      </p:sp>
      <p:pic>
        <p:nvPicPr>
          <p:cNvPr id="1027" name="Picture 3" descr="C:\Users\Hall desktop\AppData\Local\Microsoft\Windows\Temporary Internet Files\Content.IE5\56KL09AK\2317301258_cfab63db0a_z[1].jpg"/>
          <p:cNvPicPr>
            <a:picLocks noChangeAspect="1" noChangeArrowheads="1"/>
          </p:cNvPicPr>
          <p:nvPr/>
        </p:nvPicPr>
        <p:blipFill>
          <a:blip r:embed="rId3" cstate="print"/>
          <a:srcRect/>
          <a:stretch>
            <a:fillRect/>
          </a:stretch>
        </p:blipFill>
        <p:spPr bwMode="auto">
          <a:xfrm>
            <a:off x="4953000" y="3810000"/>
            <a:ext cx="4064000" cy="3048000"/>
          </a:xfrm>
          <a:prstGeom prst="rect">
            <a:avLst/>
          </a:prstGeom>
          <a:noFill/>
        </p:spPr>
      </p:pic>
    </p:spTree>
    <p:extLst>
      <p:ext uri="{BB962C8B-B14F-4D97-AF65-F5344CB8AC3E}">
        <p14:creationId xmlns:p14="http://schemas.microsoft.com/office/powerpoint/2010/main" val="318013440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Reread and Rethink</a:t>
            </a:r>
          </a:p>
        </p:txBody>
      </p:sp>
      <p:sp>
        <p:nvSpPr>
          <p:cNvPr id="3" name="Content Placeholder 2"/>
          <p:cNvSpPr>
            <a:spLocks noGrp="1"/>
          </p:cNvSpPr>
          <p:nvPr>
            <p:ph idx="1"/>
          </p:nvPr>
        </p:nvSpPr>
        <p:spPr/>
        <p:txBody>
          <a:bodyPr/>
          <a:lstStyle/>
          <a:p>
            <a:r>
              <a:rPr lang="en-US" dirty="0"/>
              <a:t>We’ll take notes on a three-column sheet, and we will synthesize our thinking as we go.</a:t>
            </a:r>
          </a:p>
          <a:p>
            <a:pPr>
              <a:buNone/>
            </a:pPr>
            <a:endParaRPr lang="en-US" dirty="0"/>
          </a:p>
          <a:p>
            <a:pPr>
              <a:buNone/>
            </a:pPr>
            <a:endParaRPr lang="en-US" dirty="0"/>
          </a:p>
        </p:txBody>
      </p:sp>
      <p:graphicFrame>
        <p:nvGraphicFramePr>
          <p:cNvPr id="5" name="Table 4"/>
          <p:cNvGraphicFramePr>
            <a:graphicFrameLocks noGrp="1"/>
          </p:cNvGraphicFramePr>
          <p:nvPr/>
        </p:nvGraphicFramePr>
        <p:xfrm>
          <a:off x="533400" y="3048000"/>
          <a:ext cx="7924800" cy="3273889"/>
        </p:xfrm>
        <a:graphic>
          <a:graphicData uri="http://schemas.openxmlformats.org/drawingml/2006/table">
            <a:tbl>
              <a:tblPr firstRow="1" bandRow="1">
                <a:tableStyleId>{5C22544A-7EE6-4342-B048-85BDC9FD1C3A}</a:tableStyleId>
              </a:tblPr>
              <a:tblGrid>
                <a:gridCol w="18288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4038600">
                  <a:extLst>
                    <a:ext uri="{9D8B030D-6E8A-4147-A177-3AD203B41FA5}">
                      <a16:colId xmlns:a16="http://schemas.microsoft.com/office/drawing/2014/main" val="20002"/>
                    </a:ext>
                  </a:extLst>
                </a:gridCol>
              </a:tblGrid>
              <a:tr h="1262209">
                <a:tc>
                  <a:txBody>
                    <a:bodyPr/>
                    <a:lstStyle/>
                    <a:p>
                      <a:r>
                        <a:rPr lang="en-US" sz="2400" dirty="0"/>
                        <a:t>FACTS</a:t>
                      </a:r>
                    </a:p>
                  </a:txBody>
                  <a:tcPr/>
                </a:tc>
                <a:tc>
                  <a:txBody>
                    <a:bodyPr/>
                    <a:lstStyle/>
                    <a:p>
                      <a:r>
                        <a:rPr lang="en-US" sz="2400" dirty="0"/>
                        <a:t>OPINIONS</a:t>
                      </a:r>
                    </a:p>
                  </a:txBody>
                  <a:tcPr/>
                </a:tc>
                <a:tc>
                  <a:txBody>
                    <a:bodyPr/>
                    <a:lstStyle/>
                    <a:p>
                      <a:r>
                        <a:rPr lang="en-US" sz="2400" dirty="0"/>
                        <a:t>CHANGES IN THINKING</a:t>
                      </a:r>
                    </a:p>
                  </a:txBody>
                  <a:tcPr/>
                </a:tc>
                <a:extLst>
                  <a:ext uri="{0D108BD9-81ED-4DB2-BD59-A6C34878D82A}">
                    <a16:rowId xmlns:a16="http://schemas.microsoft.com/office/drawing/2014/main" val="10000"/>
                  </a:ext>
                </a:extLst>
              </a:tr>
              <a:tr h="1023791">
                <a:tc>
                  <a:txBody>
                    <a:bodyPr/>
                    <a:lstStyle/>
                    <a:p>
                      <a:endParaRPr lang="en-US" dirty="0"/>
                    </a:p>
                    <a:p>
                      <a:endParaRPr lang="en-US" dirty="0"/>
                    </a:p>
                    <a:p>
                      <a:endParaRPr lang="en-US" dirty="0"/>
                    </a:p>
                    <a:p>
                      <a:endParaRPr lang="en-US" dirty="0"/>
                    </a:p>
                    <a:p>
                      <a:endParaRPr lang="en-US" dirty="0"/>
                    </a:p>
                    <a:p>
                      <a:endParaRPr lang="en-US" dirty="0"/>
                    </a:p>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1"/>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Text Impression</a:t>
            </a:r>
          </a:p>
        </p:txBody>
      </p:sp>
      <p:sp>
        <p:nvSpPr>
          <p:cNvPr id="3" name="Content Placeholder 2"/>
          <p:cNvSpPr>
            <a:spLocks noGrp="1"/>
          </p:cNvSpPr>
          <p:nvPr>
            <p:ph idx="1"/>
          </p:nvPr>
        </p:nvSpPr>
        <p:spPr/>
        <p:txBody>
          <a:bodyPr/>
          <a:lstStyle/>
          <a:p>
            <a:pPr marL="0" indent="0">
              <a:buNone/>
            </a:pPr>
            <a:r>
              <a:rPr lang="en-US" dirty="0"/>
              <a:t>contented</a:t>
            </a:r>
          </a:p>
          <a:p>
            <a:pPr marL="0" indent="0">
              <a:buNone/>
            </a:pPr>
            <a:r>
              <a:rPr lang="en-US" dirty="0"/>
              <a:t>dog</a:t>
            </a:r>
          </a:p>
          <a:p>
            <a:pPr marL="0" indent="0">
              <a:buNone/>
            </a:pPr>
            <a:r>
              <a:rPr lang="en-US" dirty="0"/>
              <a:t>Iraq</a:t>
            </a:r>
          </a:p>
        </p:txBody>
      </p:sp>
      <p:sp>
        <p:nvSpPr>
          <p:cNvPr id="4" name="AutoShape 2" descr="http://www.hachettebookgroup.com/_b2c/media/cache/cd/13/cd13241a8b44f6998a2875c9bca5b76c.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1554468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Hard at Work</a:t>
            </a:r>
          </a:p>
        </p:txBody>
      </p:sp>
      <p:sp>
        <p:nvSpPr>
          <p:cNvPr id="3" name="Content Placeholder 2"/>
          <p:cNvSpPr>
            <a:spLocks noGrp="1"/>
          </p:cNvSpPr>
          <p:nvPr>
            <p:ph idx="1"/>
          </p:nvPr>
        </p:nvSpPr>
        <p:spPr/>
        <p:txBody>
          <a:bodyPr/>
          <a:lstStyle/>
          <a:p>
            <a:r>
              <a:rPr lang="en-US" dirty="0"/>
              <a:t>“Misconceptions are to be expected, particularly when kids read about unfamiliar topics….”</a:t>
            </a:r>
          </a:p>
          <a:p>
            <a:r>
              <a:rPr lang="en-US" dirty="0"/>
              <a:t>The main purpose of reading “is to clarify and revise thinking….”</a:t>
            </a:r>
          </a:p>
          <a:p>
            <a:r>
              <a:rPr lang="en-US" dirty="0"/>
              <a:t>“Thinking through misconceptions leads to a fuller understanding of the information. </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Wrap-Up and Reflection</a:t>
            </a:r>
          </a:p>
        </p:txBody>
      </p:sp>
      <p:sp>
        <p:nvSpPr>
          <p:cNvPr id="3" name="Content Placeholder 2"/>
          <p:cNvSpPr>
            <a:spLocks noGrp="1"/>
          </p:cNvSpPr>
          <p:nvPr>
            <p:ph idx="1"/>
          </p:nvPr>
        </p:nvSpPr>
        <p:spPr/>
        <p:txBody>
          <a:bodyPr/>
          <a:lstStyle/>
          <a:p>
            <a:r>
              <a:rPr lang="en-US" dirty="0"/>
              <a:t>Reflection is such an important piece of any lesson – student reflection about what they have learned. . .</a:t>
            </a:r>
          </a:p>
          <a:p>
            <a:endParaRPr lang="en-US" dirty="0"/>
          </a:p>
          <a:p>
            <a:endParaRPr lang="en-US" dirty="0"/>
          </a:p>
          <a:p>
            <a:endParaRPr lang="en-US" dirty="0"/>
          </a:p>
          <a:p>
            <a:r>
              <a:rPr lang="en-US" dirty="0"/>
              <a:t>. . . and teacher reflection about effectiveness and/or what could have been done differently.</a:t>
            </a:r>
          </a:p>
          <a:p>
            <a:endParaRPr lang="en-US" dirty="0"/>
          </a:p>
          <a:p>
            <a:endParaRPr lang="en-US" dirty="0"/>
          </a:p>
          <a:p>
            <a:endParaRPr lang="en-US" dirty="0"/>
          </a:p>
        </p:txBody>
      </p:sp>
      <p:pic>
        <p:nvPicPr>
          <p:cNvPr id="8193" name="Picture 1" descr="C:\Program Files (x86)\Microsoft Office\MEDIA\CAGCAT10\j0234687.gif"/>
          <p:cNvPicPr>
            <a:picLocks noChangeAspect="1" noChangeArrowheads="1" noCrop="1"/>
          </p:cNvPicPr>
          <p:nvPr/>
        </p:nvPicPr>
        <p:blipFill>
          <a:blip r:embed="rId3" cstate="print"/>
          <a:srcRect/>
          <a:stretch>
            <a:fillRect/>
          </a:stretch>
        </p:blipFill>
        <p:spPr bwMode="auto">
          <a:xfrm>
            <a:off x="3962400" y="2743200"/>
            <a:ext cx="3429000" cy="2020186"/>
          </a:xfrm>
          <a:prstGeom prst="rect">
            <a:avLst/>
          </a:prstGeom>
          <a:noFill/>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A2D3CD5-AC03-4B57-A89B-FFCBBAAD3C3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425575" y="1089025"/>
            <a:ext cx="6273800" cy="4705350"/>
          </a:xfrm>
          <a:prstGeom prst="rect">
            <a:avLst/>
          </a:prstGeom>
        </p:spPr>
      </p:pic>
    </p:spTree>
    <p:extLst>
      <p:ext uri="{BB962C8B-B14F-4D97-AF65-F5344CB8AC3E}">
        <p14:creationId xmlns:p14="http://schemas.microsoft.com/office/powerpoint/2010/main" val="163602209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5" descr="funnyvocab3.jpg">
            <a:extLst>
              <a:ext uri="{FF2B5EF4-FFF2-40B4-BE49-F238E27FC236}">
                <a16:creationId xmlns:a16="http://schemas.microsoft.com/office/drawing/2014/main" id="{184F0F27-F072-4152-BA92-303B3EAC45F0}"/>
              </a:ext>
            </a:extLst>
          </p:cNvPr>
          <p:cNvPicPr>
            <a:picLocks noChangeAspect="1"/>
          </p:cNvPicPr>
          <p:nvPr/>
        </p:nvPicPr>
        <p:blipFill>
          <a:blip r:embed="rId2" cstate="print"/>
          <a:stretch>
            <a:fillRect/>
          </a:stretch>
        </p:blipFill>
        <p:spPr>
          <a:xfrm>
            <a:off x="2286000" y="685800"/>
            <a:ext cx="4419600" cy="5568696"/>
          </a:xfrm>
          <a:prstGeom prst="rect">
            <a:avLst/>
          </a:prstGeom>
        </p:spPr>
      </p:pic>
    </p:spTree>
    <p:extLst>
      <p:ext uri="{BB962C8B-B14F-4D97-AF65-F5344CB8AC3E}">
        <p14:creationId xmlns:p14="http://schemas.microsoft.com/office/powerpoint/2010/main" val="138493725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algn="ctr" eaLnBrk="1" hangingPunct="1"/>
            <a:r>
              <a:rPr lang="en-US" b="1" dirty="0"/>
              <a:t>Tiers of Vocabulary Words</a:t>
            </a:r>
          </a:p>
        </p:txBody>
      </p:sp>
      <p:sp>
        <p:nvSpPr>
          <p:cNvPr id="12291" name="Rectangle 3"/>
          <p:cNvSpPr>
            <a:spLocks noGrp="1" noChangeArrowheads="1"/>
          </p:cNvSpPr>
          <p:nvPr>
            <p:ph type="body" idx="1"/>
          </p:nvPr>
        </p:nvSpPr>
        <p:spPr/>
        <p:txBody>
          <a:bodyPr>
            <a:normAutofit lnSpcReduction="10000"/>
          </a:bodyPr>
          <a:lstStyle/>
          <a:p>
            <a:pPr eaLnBrk="1" hangingPunct="1"/>
            <a:r>
              <a:rPr lang="en-US" dirty="0"/>
              <a:t>Tier One Words – Basic words in language that do not require extra instruction.  </a:t>
            </a:r>
          </a:p>
          <a:p>
            <a:pPr marL="0" indent="0" eaLnBrk="1" hangingPunct="1">
              <a:buNone/>
            </a:pPr>
            <a:endParaRPr lang="en-US" dirty="0"/>
          </a:p>
          <a:p>
            <a:pPr eaLnBrk="1" hangingPunct="1"/>
            <a:r>
              <a:rPr lang="en-US" dirty="0"/>
              <a:t>*Tier Two Words – High frequency words in the text that teachers should spend time teaching</a:t>
            </a:r>
          </a:p>
          <a:p>
            <a:pPr eaLnBrk="1" hangingPunct="1"/>
            <a:endParaRPr lang="en-US" dirty="0"/>
          </a:p>
          <a:p>
            <a:r>
              <a:rPr lang="en-US" dirty="0"/>
              <a:t>Tier Three Words – Low frequency content area words.</a:t>
            </a:r>
          </a:p>
          <a:p>
            <a:pPr eaLnBrk="1" hangingPunct="1"/>
            <a:endParaRPr lang="en-US" dirty="0"/>
          </a:p>
        </p:txBody>
      </p:sp>
    </p:spTree>
    <p:extLst>
      <p:ext uri="{BB962C8B-B14F-4D97-AF65-F5344CB8AC3E}">
        <p14:creationId xmlns:p14="http://schemas.microsoft.com/office/powerpoint/2010/main" val="178691753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870268-782E-44C1-9DBD-2B811BDBB9F5}"/>
              </a:ext>
            </a:extLst>
          </p:cNvPr>
          <p:cNvSpPr>
            <a:spLocks noGrp="1"/>
          </p:cNvSpPr>
          <p:nvPr>
            <p:ph type="title"/>
          </p:nvPr>
        </p:nvSpPr>
        <p:spPr/>
        <p:txBody>
          <a:bodyPr>
            <a:normAutofit fontScale="90000"/>
          </a:bodyPr>
          <a:lstStyle/>
          <a:p>
            <a:r>
              <a:rPr lang="en-US" b="1" dirty="0"/>
              <a:t>School-Wide Efforts: </a:t>
            </a:r>
            <a:br>
              <a:rPr lang="en-US" b="1" dirty="0"/>
            </a:br>
            <a:r>
              <a:rPr lang="en-US" b="1" dirty="0"/>
              <a:t>Word of the Week</a:t>
            </a:r>
          </a:p>
        </p:txBody>
      </p:sp>
      <p:pic>
        <p:nvPicPr>
          <p:cNvPr id="5" name="Picture 4">
            <a:extLst>
              <a:ext uri="{FF2B5EF4-FFF2-40B4-BE49-F238E27FC236}">
                <a16:creationId xmlns:a16="http://schemas.microsoft.com/office/drawing/2014/main" id="{88053DE4-1D48-4C9E-93B0-5675EE3CB9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1600200"/>
            <a:ext cx="3712915" cy="4954089"/>
          </a:xfrm>
          <a:prstGeom prst="rect">
            <a:avLst/>
          </a:prstGeom>
        </p:spPr>
      </p:pic>
    </p:spTree>
    <p:extLst>
      <p:ext uri="{BB962C8B-B14F-4D97-AF65-F5344CB8AC3E}">
        <p14:creationId xmlns:p14="http://schemas.microsoft.com/office/powerpoint/2010/main" val="138887090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17500" y="293688"/>
            <a:ext cx="8637588" cy="1190625"/>
          </a:xfrm>
        </p:spPr>
        <p:txBody>
          <a:bodyPr/>
          <a:lstStyle/>
          <a:p>
            <a:pPr algn="ctr" eaLnBrk="1" hangingPunct="1"/>
            <a:r>
              <a:rPr lang="en-US" sz="3600" b="1" dirty="0"/>
              <a:t>Vocabulary Knowledge and </a:t>
            </a:r>
            <a:br>
              <a:rPr lang="en-US" sz="3600" b="1" dirty="0"/>
            </a:br>
            <a:r>
              <a:rPr lang="en-US" sz="3600" b="1" dirty="0"/>
              <a:t>the Reading Process</a:t>
            </a:r>
          </a:p>
        </p:txBody>
      </p:sp>
      <p:sp>
        <p:nvSpPr>
          <p:cNvPr id="5123" name="Rectangle 3"/>
          <p:cNvSpPr>
            <a:spLocks noGrp="1" noChangeArrowheads="1"/>
          </p:cNvSpPr>
          <p:nvPr>
            <p:ph type="body" idx="1"/>
          </p:nvPr>
        </p:nvSpPr>
        <p:spPr/>
        <p:txBody>
          <a:bodyPr>
            <a:normAutofit fontScale="92500" lnSpcReduction="10000"/>
          </a:bodyPr>
          <a:lstStyle/>
          <a:p>
            <a:pPr eaLnBrk="1" hangingPunct="1"/>
            <a:r>
              <a:rPr lang="en-US" sz="2800" dirty="0"/>
              <a:t>Main contributor to comprehension, fluency and achievement.</a:t>
            </a:r>
          </a:p>
          <a:p>
            <a:pPr marL="0" indent="0" eaLnBrk="1" hangingPunct="1">
              <a:buNone/>
            </a:pPr>
            <a:endParaRPr lang="en-US" sz="2800" dirty="0"/>
          </a:p>
          <a:p>
            <a:pPr eaLnBrk="1" hangingPunct="1"/>
            <a:r>
              <a:rPr lang="en-US" sz="2800" dirty="0"/>
              <a:t>Two types of vocabulary – oral and print.</a:t>
            </a:r>
          </a:p>
          <a:p>
            <a:pPr marL="0" indent="0" eaLnBrk="1" hangingPunct="1">
              <a:buNone/>
            </a:pPr>
            <a:endParaRPr lang="en-US" sz="2800" dirty="0"/>
          </a:p>
          <a:p>
            <a:pPr eaLnBrk="1" hangingPunct="1"/>
            <a:r>
              <a:rPr lang="en-US" sz="2800" dirty="0"/>
              <a:t>Main goal of vocabulary instruction is for students to become independent word learners.</a:t>
            </a:r>
          </a:p>
          <a:p>
            <a:pPr marL="0" indent="0" eaLnBrk="1" hangingPunct="1">
              <a:buNone/>
            </a:pPr>
            <a:endParaRPr lang="en-US" sz="2800" dirty="0"/>
          </a:p>
          <a:p>
            <a:pPr eaLnBrk="1" hangingPunct="1"/>
            <a:r>
              <a:rPr lang="en-US" sz="2800" dirty="0"/>
              <a:t>The National Reading Panel Report (2000) identifies vocabulary and language development as a critical component in reading instruction.</a:t>
            </a:r>
          </a:p>
          <a:p>
            <a:pPr eaLnBrk="1" hangingPunct="1">
              <a:buFont typeface="Wingdings" pitchFamily="2" charset="2"/>
              <a:buNone/>
            </a:pPr>
            <a:endParaRPr lang="en-US" sz="2800" dirty="0"/>
          </a:p>
        </p:txBody>
      </p:sp>
    </p:spTree>
    <p:extLst>
      <p:ext uri="{BB962C8B-B14F-4D97-AF65-F5344CB8AC3E}">
        <p14:creationId xmlns:p14="http://schemas.microsoft.com/office/powerpoint/2010/main" val="338580963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“Word Gap”</a:t>
            </a:r>
          </a:p>
        </p:txBody>
      </p:sp>
      <p:sp>
        <p:nvSpPr>
          <p:cNvPr id="3" name="Content Placeholder 2"/>
          <p:cNvSpPr>
            <a:spLocks noGrp="1"/>
          </p:cNvSpPr>
          <p:nvPr>
            <p:ph idx="1"/>
          </p:nvPr>
        </p:nvSpPr>
        <p:spPr/>
        <p:txBody>
          <a:bodyPr/>
          <a:lstStyle/>
          <a:p>
            <a:r>
              <a:rPr lang="en-US" dirty="0"/>
              <a:t>Children from low socioeconomic families have a vocabulary of 500 words at age 3.</a:t>
            </a:r>
          </a:p>
          <a:p>
            <a:endParaRPr lang="en-US" dirty="0"/>
          </a:p>
          <a:p>
            <a:r>
              <a:rPr lang="en-US" dirty="0"/>
              <a:t>Children from working class families have a vocabulary of about 700 words.  </a:t>
            </a:r>
          </a:p>
          <a:p>
            <a:endParaRPr lang="en-US" dirty="0"/>
          </a:p>
          <a:p>
            <a:r>
              <a:rPr lang="en-US" dirty="0"/>
              <a:t>Children from professional families have a vocabulary of about 1,100 words.</a:t>
            </a:r>
          </a:p>
        </p:txBody>
      </p:sp>
    </p:spTree>
    <p:extLst>
      <p:ext uri="{BB962C8B-B14F-4D97-AF65-F5344CB8AC3E}">
        <p14:creationId xmlns:p14="http://schemas.microsoft.com/office/powerpoint/2010/main" val="24692401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b="1" dirty="0"/>
              <a:t>Word Consciousness</a:t>
            </a:r>
          </a:p>
        </p:txBody>
      </p:sp>
      <p:sp>
        <p:nvSpPr>
          <p:cNvPr id="7171" name="Rectangle 3"/>
          <p:cNvSpPr>
            <a:spLocks noGrp="1" noChangeArrowheads="1"/>
          </p:cNvSpPr>
          <p:nvPr>
            <p:ph type="body" sz="half" idx="1"/>
          </p:nvPr>
        </p:nvSpPr>
        <p:spPr>
          <a:xfrm>
            <a:off x="328613" y="1600200"/>
            <a:ext cx="8208962" cy="4419599"/>
          </a:xfrm>
        </p:spPr>
        <p:txBody>
          <a:bodyPr>
            <a:normAutofit/>
          </a:bodyPr>
          <a:lstStyle/>
          <a:p>
            <a:pPr eaLnBrk="1" hangingPunct="1">
              <a:lnSpc>
                <a:spcPct val="90000"/>
              </a:lnSpc>
            </a:pPr>
            <a:r>
              <a:rPr lang="en-US" sz="2400" dirty="0"/>
              <a:t>Goal is to develop positive attitudes toward word-learning</a:t>
            </a:r>
          </a:p>
          <a:p>
            <a:pPr marL="0" indent="0" eaLnBrk="1" hangingPunct="1">
              <a:lnSpc>
                <a:spcPct val="90000"/>
              </a:lnSpc>
              <a:buNone/>
            </a:pPr>
            <a:endParaRPr lang="en-US" sz="2400" dirty="0"/>
          </a:p>
          <a:p>
            <a:pPr eaLnBrk="1" hangingPunct="1">
              <a:lnSpc>
                <a:spcPct val="90000"/>
              </a:lnSpc>
            </a:pPr>
            <a:r>
              <a:rPr lang="en-US" sz="2400" dirty="0"/>
              <a:t>Allows children to “notice and appreciate the power of words” (Cunningham).</a:t>
            </a:r>
          </a:p>
          <a:p>
            <a:pPr marL="0" indent="0" eaLnBrk="1" hangingPunct="1">
              <a:lnSpc>
                <a:spcPct val="90000"/>
              </a:lnSpc>
              <a:buNone/>
            </a:pPr>
            <a:endParaRPr lang="en-US" sz="2400" dirty="0"/>
          </a:p>
          <a:p>
            <a:pPr eaLnBrk="1" hangingPunct="1">
              <a:lnSpc>
                <a:spcPct val="90000"/>
              </a:lnSpc>
            </a:pPr>
            <a:r>
              <a:rPr lang="en-US" sz="2400" dirty="0"/>
              <a:t>Class and personal word collections motivate students and enhance vocabulary instruction.</a:t>
            </a:r>
          </a:p>
          <a:p>
            <a:pPr marL="0" indent="0" eaLnBrk="1" hangingPunct="1">
              <a:lnSpc>
                <a:spcPct val="90000"/>
              </a:lnSpc>
              <a:buNone/>
            </a:pPr>
            <a:endParaRPr lang="en-US" sz="2400" dirty="0"/>
          </a:p>
          <a:p>
            <a:pPr eaLnBrk="1" hangingPunct="1">
              <a:lnSpc>
                <a:spcPct val="90000"/>
              </a:lnSpc>
            </a:pPr>
            <a:r>
              <a:rPr lang="en-US" sz="2400" dirty="0"/>
              <a:t>Topic word boards, lists of synonyms for writing, support word learning, etc.</a:t>
            </a:r>
          </a:p>
        </p:txBody>
      </p:sp>
    </p:spTree>
    <p:extLst>
      <p:ext uri="{BB962C8B-B14F-4D97-AF65-F5344CB8AC3E}">
        <p14:creationId xmlns:p14="http://schemas.microsoft.com/office/powerpoint/2010/main" val="420966182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F345C-CD7B-47A8-AE5F-36399F4F4F35}"/>
              </a:ext>
            </a:extLst>
          </p:cNvPr>
          <p:cNvSpPr>
            <a:spLocks noGrp="1"/>
          </p:cNvSpPr>
          <p:nvPr>
            <p:ph type="title"/>
          </p:nvPr>
        </p:nvSpPr>
        <p:spPr/>
        <p:txBody>
          <a:bodyPr/>
          <a:lstStyle/>
          <a:p>
            <a:r>
              <a:rPr lang="en-US" b="1" dirty="0"/>
              <a:t>A Traditional Vocabulary Word Wall</a:t>
            </a:r>
          </a:p>
        </p:txBody>
      </p:sp>
      <p:pic>
        <p:nvPicPr>
          <p:cNvPr id="6" name="Picture 5">
            <a:extLst>
              <a:ext uri="{FF2B5EF4-FFF2-40B4-BE49-F238E27FC236}">
                <a16:creationId xmlns:a16="http://schemas.microsoft.com/office/drawing/2014/main" id="{812A8961-C888-40D1-9A3B-659B8AD236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0" y="1479397"/>
            <a:ext cx="5210175" cy="5210175"/>
          </a:xfrm>
          <a:prstGeom prst="rect">
            <a:avLst/>
          </a:prstGeom>
        </p:spPr>
      </p:pic>
    </p:spTree>
    <p:extLst>
      <p:ext uri="{BB962C8B-B14F-4D97-AF65-F5344CB8AC3E}">
        <p14:creationId xmlns:p14="http://schemas.microsoft.com/office/powerpoint/2010/main" val="1053089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Text Impression</a:t>
            </a:r>
          </a:p>
        </p:txBody>
      </p:sp>
      <p:sp>
        <p:nvSpPr>
          <p:cNvPr id="3" name="Content Placeholder 2"/>
          <p:cNvSpPr>
            <a:spLocks noGrp="1"/>
          </p:cNvSpPr>
          <p:nvPr>
            <p:ph idx="1"/>
          </p:nvPr>
        </p:nvSpPr>
        <p:spPr/>
        <p:txBody>
          <a:bodyPr/>
          <a:lstStyle/>
          <a:p>
            <a:pPr marL="0" indent="0">
              <a:buNone/>
            </a:pPr>
            <a:r>
              <a:rPr lang="en-US" dirty="0"/>
              <a:t>contented</a:t>
            </a:r>
          </a:p>
          <a:p>
            <a:pPr marL="0" indent="0">
              <a:buNone/>
            </a:pPr>
            <a:r>
              <a:rPr lang="en-US" dirty="0"/>
              <a:t>dog</a:t>
            </a:r>
          </a:p>
          <a:p>
            <a:pPr marL="0" indent="0">
              <a:buNone/>
            </a:pPr>
            <a:r>
              <a:rPr lang="en-US" dirty="0"/>
              <a:t>Iraq</a:t>
            </a:r>
          </a:p>
          <a:p>
            <a:pPr marL="0" indent="0">
              <a:buNone/>
            </a:pPr>
            <a:r>
              <a:rPr lang="en-US" dirty="0"/>
              <a:t>wounded</a:t>
            </a:r>
          </a:p>
        </p:txBody>
      </p:sp>
      <p:sp>
        <p:nvSpPr>
          <p:cNvPr id="4" name="AutoShape 2" descr="http://www.hachettebookgroup.com/_b2c/media/cache/cd/13/cd13241a8b44f6998a2875c9bca5b76c.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23588362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026"/>
          <p:cNvSpPr>
            <a:spLocks noGrp="1" noChangeArrowheads="1"/>
          </p:cNvSpPr>
          <p:nvPr>
            <p:ph type="title"/>
          </p:nvPr>
        </p:nvSpPr>
        <p:spPr/>
        <p:txBody>
          <a:bodyPr/>
          <a:lstStyle/>
          <a:p>
            <a:pPr eaLnBrk="1" hangingPunct="1"/>
            <a:r>
              <a:rPr lang="en-US" b="1" dirty="0"/>
              <a:t>Vocabulary Flood</a:t>
            </a:r>
          </a:p>
        </p:txBody>
      </p:sp>
      <p:sp>
        <p:nvSpPr>
          <p:cNvPr id="16387" name="Rectangle 1028"/>
          <p:cNvSpPr>
            <a:spLocks noGrp="1" noChangeArrowheads="1"/>
          </p:cNvSpPr>
          <p:nvPr>
            <p:ph type="body" sz="half" idx="2"/>
          </p:nvPr>
        </p:nvSpPr>
        <p:spPr/>
        <p:txBody>
          <a:bodyPr/>
          <a:lstStyle/>
          <a:p>
            <a:pPr eaLnBrk="1" hangingPunct="1"/>
            <a:r>
              <a:rPr lang="en-US" sz="2800"/>
              <a:t>The primary focus of a vocabulary flood is to help students notice and recycle words by thinking about them, talking about them, and using them in writing on multiple occasions.</a:t>
            </a:r>
          </a:p>
        </p:txBody>
      </p:sp>
      <p:pic>
        <p:nvPicPr>
          <p:cNvPr id="4098" name="Picture 2" descr="http://sammiellison.weebly.com/uploads/1/4/0/0/14008149/4399532_orig.jpg?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057400"/>
            <a:ext cx="4267200" cy="32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448457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from </a:t>
            </a:r>
            <a:r>
              <a:rPr lang="en-US" b="1" i="1" dirty="0"/>
              <a:t>Word Nerds</a:t>
            </a:r>
            <a:endParaRPr lang="en-US" b="1" dirty="0"/>
          </a:p>
        </p:txBody>
      </p:sp>
      <p:sp>
        <p:nvSpPr>
          <p:cNvPr id="3" name="Content Placeholder 2"/>
          <p:cNvSpPr>
            <a:spLocks noGrp="1"/>
          </p:cNvSpPr>
          <p:nvPr>
            <p:ph idx="1"/>
          </p:nvPr>
        </p:nvSpPr>
        <p:spPr/>
        <p:txBody>
          <a:bodyPr/>
          <a:lstStyle/>
          <a:p>
            <a:pPr>
              <a:buNone/>
            </a:pPr>
            <a:r>
              <a:rPr lang="en-US" dirty="0"/>
              <a:t>    “Vocabulary deficits keep many students from demonstrating what they know on high-stakes standardized assessments because the questions use so many words they do not know.”</a:t>
            </a:r>
          </a:p>
        </p:txBody>
      </p:sp>
      <p:pic>
        <p:nvPicPr>
          <p:cNvPr id="4" name="Picture 3" descr="struggling2.jpg"/>
          <p:cNvPicPr>
            <a:picLocks noChangeAspect="1"/>
          </p:cNvPicPr>
          <p:nvPr/>
        </p:nvPicPr>
        <p:blipFill>
          <a:blip r:embed="rId3" cstate="print"/>
          <a:stretch>
            <a:fillRect/>
          </a:stretch>
        </p:blipFill>
        <p:spPr>
          <a:xfrm>
            <a:off x="4114800" y="3581400"/>
            <a:ext cx="2667000" cy="3075345"/>
          </a:xfrm>
          <a:prstGeom prst="rect">
            <a:avLst/>
          </a:prstGeom>
        </p:spPr>
      </p:pic>
      <p:pic>
        <p:nvPicPr>
          <p:cNvPr id="5" name="Picture 4" descr="wordnerds.jpg">
            <a:extLst>
              <a:ext uri="{FF2B5EF4-FFF2-40B4-BE49-F238E27FC236}">
                <a16:creationId xmlns:a16="http://schemas.microsoft.com/office/drawing/2014/main" id="{2FEC9D32-2D67-492A-93EF-3A450C7588F5}"/>
              </a:ext>
            </a:extLst>
          </p:cNvPr>
          <p:cNvPicPr>
            <a:picLocks noChangeAspect="1"/>
          </p:cNvPicPr>
          <p:nvPr/>
        </p:nvPicPr>
        <p:blipFill>
          <a:blip r:embed="rId4" cstate="print"/>
          <a:stretch>
            <a:fillRect/>
          </a:stretch>
        </p:blipFill>
        <p:spPr>
          <a:xfrm>
            <a:off x="2209800" y="4354662"/>
            <a:ext cx="1836130" cy="2302083"/>
          </a:xfrm>
          <a:prstGeom prst="rect">
            <a:avLst/>
          </a:prstGeom>
        </p:spPr>
      </p:pic>
    </p:spTree>
    <p:extLst>
      <p:ext uri="{BB962C8B-B14F-4D97-AF65-F5344CB8AC3E}">
        <p14:creationId xmlns:p14="http://schemas.microsoft.com/office/powerpoint/2010/main" val="86036971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C00000"/>
                </a:solidFill>
              </a:rPr>
              <a:t>Intermediate Word Nerds!</a:t>
            </a: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467600" y="1371618"/>
            <a:ext cx="1162050" cy="1942709"/>
          </a:xfrm>
        </p:spPr>
      </p:pic>
      <p:sp>
        <p:nvSpPr>
          <p:cNvPr id="6" name="TextBox 5"/>
          <p:cNvSpPr txBox="1"/>
          <p:nvPr/>
        </p:nvSpPr>
        <p:spPr>
          <a:xfrm>
            <a:off x="457200" y="1524000"/>
            <a:ext cx="6751577" cy="4401205"/>
          </a:xfrm>
          <a:prstGeom prst="rect">
            <a:avLst/>
          </a:prstGeom>
          <a:noFill/>
        </p:spPr>
        <p:txBody>
          <a:bodyPr wrap="square" rtlCol="0">
            <a:spAutoFit/>
          </a:bodyPr>
          <a:lstStyle/>
          <a:p>
            <a:r>
              <a:rPr lang="en-US" sz="2800" dirty="0">
                <a:solidFill>
                  <a:prstClr val="black"/>
                </a:solidFill>
                <a:latin typeface="Calibri" pitchFamily="34" charset="0"/>
              </a:rPr>
              <a:t>Gram lived in a large, gray ______________ house at the seashore.</a:t>
            </a:r>
          </a:p>
          <a:p>
            <a:endParaRPr lang="en-US" sz="2800" dirty="0">
              <a:solidFill>
                <a:prstClr val="black"/>
              </a:solidFill>
              <a:latin typeface="Calibri" pitchFamily="34" charset="0"/>
            </a:endParaRPr>
          </a:p>
          <a:p>
            <a:r>
              <a:rPr lang="en-US" sz="2800" dirty="0">
                <a:solidFill>
                  <a:prstClr val="black"/>
                </a:solidFill>
                <a:latin typeface="Calibri" pitchFamily="34" charset="0"/>
              </a:rPr>
              <a:t>Jim found most of his seashells after low _______________ after a storm turned up the ocean.</a:t>
            </a:r>
          </a:p>
          <a:p>
            <a:endParaRPr lang="en-US" sz="2800" dirty="0">
              <a:solidFill>
                <a:prstClr val="black"/>
              </a:solidFill>
              <a:latin typeface="Calibri" pitchFamily="34" charset="0"/>
            </a:endParaRPr>
          </a:p>
          <a:p>
            <a:r>
              <a:rPr lang="en-US" sz="2800" dirty="0">
                <a:solidFill>
                  <a:prstClr val="black"/>
                </a:solidFill>
                <a:latin typeface="Calibri" pitchFamily="34" charset="0"/>
              </a:rPr>
              <a:t>He said most of what washed in with the tide was from the early 1900s when people threw glass overboard from </a:t>
            </a:r>
            <a:r>
              <a:rPr lang="en-US" sz="2800" b="1" dirty="0">
                <a:solidFill>
                  <a:prstClr val="black"/>
                </a:solidFill>
              </a:rPr>
              <a:t>____________.</a:t>
            </a:r>
          </a:p>
        </p:txBody>
      </p:sp>
      <p:sp>
        <p:nvSpPr>
          <p:cNvPr id="8" name="TextBox 7"/>
          <p:cNvSpPr txBox="1"/>
          <p:nvPr/>
        </p:nvSpPr>
        <p:spPr>
          <a:xfrm>
            <a:off x="2571750" y="6019800"/>
            <a:ext cx="5429250" cy="369332"/>
          </a:xfrm>
          <a:prstGeom prst="rect">
            <a:avLst/>
          </a:prstGeom>
          <a:noFill/>
        </p:spPr>
        <p:txBody>
          <a:bodyPr wrap="square" rtlCol="0">
            <a:spAutoFit/>
          </a:bodyPr>
          <a:lstStyle/>
          <a:p>
            <a:pPr algn="ctr"/>
            <a:r>
              <a:rPr lang="en-US" b="1" dirty="0">
                <a:solidFill>
                  <a:prstClr val="black"/>
                </a:solidFill>
                <a:latin typeface="Calibri" pitchFamily="34" charset="0"/>
              </a:rPr>
              <a:t>From </a:t>
            </a:r>
            <a:r>
              <a:rPr lang="en-US" b="1" u="sng" dirty="0">
                <a:solidFill>
                  <a:prstClr val="black"/>
                </a:solidFill>
                <a:latin typeface="Calibri" pitchFamily="34" charset="0"/>
              </a:rPr>
              <a:t>Ants in My Bed</a:t>
            </a:r>
            <a:r>
              <a:rPr lang="en-US" b="1" dirty="0">
                <a:solidFill>
                  <a:prstClr val="black"/>
                </a:solidFill>
                <a:latin typeface="Calibri" pitchFamily="34" charset="0"/>
              </a:rPr>
              <a:t> (A Reading A-Z Leveled Text)</a:t>
            </a:r>
          </a:p>
        </p:txBody>
      </p:sp>
    </p:spTree>
    <p:extLst>
      <p:ext uri="{BB962C8B-B14F-4D97-AF65-F5344CB8AC3E}">
        <p14:creationId xmlns:p14="http://schemas.microsoft.com/office/powerpoint/2010/main" val="254732525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a 7-Up Sentence?</a:t>
            </a:r>
          </a:p>
        </p:txBody>
      </p:sp>
      <p:sp>
        <p:nvSpPr>
          <p:cNvPr id="4" name="TextBox 3"/>
          <p:cNvSpPr txBox="1"/>
          <p:nvPr/>
        </p:nvSpPr>
        <p:spPr>
          <a:xfrm>
            <a:off x="1447800" y="1295400"/>
            <a:ext cx="6477000" cy="4154984"/>
          </a:xfrm>
          <a:prstGeom prst="rect">
            <a:avLst/>
          </a:prstGeom>
          <a:noFill/>
        </p:spPr>
        <p:txBody>
          <a:bodyPr wrap="square" rtlCol="0">
            <a:spAutoFit/>
          </a:bodyPr>
          <a:lstStyle/>
          <a:p>
            <a:endParaRPr lang="en-US" sz="2400" b="1" dirty="0"/>
          </a:p>
          <a:p>
            <a:pPr marL="342900" indent="-342900">
              <a:buFont typeface="Arial" panose="020B0604020202020204" pitchFamily="34" charset="0"/>
              <a:buChar char="•"/>
            </a:pPr>
            <a:r>
              <a:rPr lang="en-US" sz="2400" b="1" dirty="0"/>
              <a:t>3</a:t>
            </a:r>
            <a:r>
              <a:rPr lang="en-US" sz="2400" b="1" baseline="30000" dirty="0"/>
              <a:t>rd</a:t>
            </a:r>
            <a:r>
              <a:rPr lang="en-US" sz="2400" b="1" dirty="0"/>
              <a:t> Grade +: Build a simple, complex, or compound sentence.</a:t>
            </a:r>
          </a:p>
          <a:p>
            <a:pPr marL="800100" lvl="1" indent="-342900">
              <a:buFont typeface="Arial" panose="020B0604020202020204" pitchFamily="34" charset="0"/>
              <a:buChar char="•"/>
            </a:pPr>
            <a:r>
              <a:rPr lang="en-US" sz="2400" b="1" dirty="0"/>
              <a:t>Choose your words carefully for effect.</a:t>
            </a:r>
          </a:p>
          <a:p>
            <a:pPr marL="800100" lvl="1" indent="-342900">
              <a:buFont typeface="Arial" panose="020B0604020202020204" pitchFamily="34" charset="0"/>
              <a:buChar char="•"/>
            </a:pPr>
            <a:r>
              <a:rPr lang="en-US" sz="2400" b="1" dirty="0"/>
              <a:t>Leave a blank space where the vocabulary word goes so a partner can solve it.</a:t>
            </a:r>
          </a:p>
          <a:p>
            <a:pPr marL="800100" lvl="1" indent="-342900">
              <a:buFont typeface="Arial" panose="020B0604020202020204" pitchFamily="34" charset="0"/>
              <a:buChar char="•"/>
            </a:pPr>
            <a:r>
              <a:rPr lang="en-US" sz="2400" b="1" dirty="0"/>
              <a:t>Avoid run-on sentences.</a:t>
            </a:r>
          </a:p>
          <a:p>
            <a:pPr marL="800100" lvl="1" indent="-342900">
              <a:buFont typeface="Arial" panose="020B0604020202020204" pitchFamily="34" charset="0"/>
              <a:buChar char="•"/>
            </a:pPr>
            <a:endParaRPr lang="en-US" sz="2400" b="1" dirty="0"/>
          </a:p>
          <a:p>
            <a:pPr lvl="1"/>
            <a:r>
              <a:rPr lang="en-US" sz="2400" b="1" dirty="0"/>
              <a:t>*Consult the language standards for your grade level in the NJ Student Learning Standards (NJSLS)</a:t>
            </a:r>
          </a:p>
        </p:txBody>
      </p:sp>
    </p:spTree>
    <p:extLst>
      <p:ext uri="{BB962C8B-B14F-4D97-AF65-F5344CB8AC3E}">
        <p14:creationId xmlns:p14="http://schemas.microsoft.com/office/powerpoint/2010/main" val="57233919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8112F71-4595-4BB0-966E-A44E22D5A2A0}"/>
              </a:ext>
            </a:extLst>
          </p:cNvPr>
          <p:cNvPicPr>
            <a:picLocks noChangeAspect="1"/>
          </p:cNvPicPr>
          <p:nvPr/>
        </p:nvPicPr>
        <p:blipFill>
          <a:blip r:embed="rId2"/>
          <a:stretch>
            <a:fillRect/>
          </a:stretch>
        </p:blipFill>
        <p:spPr>
          <a:xfrm>
            <a:off x="381000" y="609600"/>
            <a:ext cx="8439695" cy="5819658"/>
          </a:xfrm>
          <a:prstGeom prst="rect">
            <a:avLst/>
          </a:prstGeom>
        </p:spPr>
      </p:pic>
    </p:spTree>
    <p:extLst>
      <p:ext uri="{BB962C8B-B14F-4D97-AF65-F5344CB8AC3E}">
        <p14:creationId xmlns:p14="http://schemas.microsoft.com/office/powerpoint/2010/main" val="203229491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249362"/>
          </a:xfrm>
        </p:spPr>
        <p:txBody>
          <a:bodyPr>
            <a:normAutofit fontScale="90000"/>
          </a:bodyPr>
          <a:lstStyle/>
          <a:p>
            <a:r>
              <a:rPr lang="en-US" sz="5300" dirty="0"/>
              <a:t>From Robert </a:t>
            </a:r>
            <a:r>
              <a:rPr lang="en-US" sz="5300" dirty="0" err="1"/>
              <a:t>Marzano</a:t>
            </a:r>
            <a:br>
              <a:rPr lang="en-US" dirty="0"/>
            </a:br>
            <a:r>
              <a:rPr lang="en-US" dirty="0"/>
              <a:t> 				</a:t>
            </a:r>
            <a:r>
              <a:rPr lang="en-US" sz="2000" dirty="0"/>
              <a:t>(the vocabulary guru)</a:t>
            </a:r>
            <a:endParaRPr lang="en-US" dirty="0"/>
          </a:p>
        </p:txBody>
      </p:sp>
      <p:sp>
        <p:nvSpPr>
          <p:cNvPr id="3" name="Content Placeholder 2"/>
          <p:cNvSpPr>
            <a:spLocks noGrp="1"/>
          </p:cNvSpPr>
          <p:nvPr>
            <p:ph idx="1"/>
          </p:nvPr>
        </p:nvSpPr>
        <p:spPr>
          <a:xfrm>
            <a:off x="457200" y="1524000"/>
            <a:ext cx="8229600" cy="4602163"/>
          </a:xfrm>
        </p:spPr>
        <p:txBody>
          <a:bodyPr/>
          <a:lstStyle/>
          <a:p>
            <a:pPr>
              <a:buNone/>
            </a:pPr>
            <a:r>
              <a:rPr lang="en-US" dirty="0"/>
              <a:t>The Six-Step Process</a:t>
            </a:r>
          </a:p>
          <a:p>
            <a:r>
              <a:rPr lang="en-US" dirty="0"/>
              <a:t>Step 1:  </a:t>
            </a:r>
            <a:r>
              <a:rPr lang="en-US" b="1" dirty="0"/>
              <a:t>Explain</a:t>
            </a:r>
            <a:r>
              <a:rPr lang="en-US" dirty="0"/>
              <a:t> - provide a student-friendly description, explanation, or example of the new term.</a:t>
            </a:r>
          </a:p>
          <a:p>
            <a:r>
              <a:rPr lang="en-US" dirty="0"/>
              <a:t>Step 2:  </a:t>
            </a:r>
            <a:r>
              <a:rPr lang="en-US" b="1" dirty="0"/>
              <a:t>Restate</a:t>
            </a:r>
            <a:r>
              <a:rPr lang="en-US" dirty="0"/>
              <a:t> - ask students to restate the explanation in their own words.</a:t>
            </a:r>
          </a:p>
          <a:p>
            <a:r>
              <a:rPr lang="en-US" dirty="0"/>
              <a:t>Step 3:  </a:t>
            </a:r>
            <a:r>
              <a:rPr lang="en-US" b="1" dirty="0"/>
              <a:t>Show - </a:t>
            </a:r>
            <a:r>
              <a:rPr lang="en-US" dirty="0"/>
              <a:t>ask students to construct a picture or symbol representative of the term.</a:t>
            </a:r>
          </a:p>
        </p:txBody>
      </p:sp>
      <p:sp>
        <p:nvSpPr>
          <p:cNvPr id="1026" name="PubOvalCallout"/>
          <p:cNvSpPr>
            <a:spLocks noEditPoints="1" noChangeArrowheads="1"/>
          </p:cNvSpPr>
          <p:nvPr/>
        </p:nvSpPr>
        <p:spPr bwMode="auto">
          <a:xfrm>
            <a:off x="7391400" y="228600"/>
            <a:ext cx="1524000" cy="1219200"/>
          </a:xfrm>
          <a:custGeom>
            <a:avLst/>
            <a:gdLst>
              <a:gd name="G0" fmla="+- 0 0 0"/>
              <a:gd name="G1" fmla="+- 10766 0 0"/>
              <a:gd name="T0" fmla="*/ 10800 w 21600"/>
              <a:gd name="T1" fmla="*/ 0 h 21600"/>
              <a:gd name="T2" fmla="*/ 0 w 21600"/>
              <a:gd name="T3" fmla="*/ 8105 h 21600"/>
              <a:gd name="T4" fmla="*/ 10766 w 21600"/>
              <a:gd name="T5" fmla="*/ 21600 h 21600"/>
              <a:gd name="T6" fmla="*/ 10800 w 21600"/>
              <a:gd name="T7" fmla="*/ 16210 h 21600"/>
              <a:gd name="T8" fmla="*/ 21600 w 21600"/>
              <a:gd name="T9" fmla="*/ 8105 h 21600"/>
              <a:gd name="T10" fmla="*/ 17694720 60000 65536"/>
              <a:gd name="T11" fmla="*/ 11796480 60000 65536"/>
              <a:gd name="T12" fmla="*/ 5898240 60000 65536"/>
              <a:gd name="T13" fmla="*/ 5898240 60000 65536"/>
              <a:gd name="T14" fmla="*/ 0 60000 65536"/>
              <a:gd name="T15" fmla="*/ 3163 w 21600"/>
              <a:gd name="T16" fmla="*/ 2374 h 21600"/>
              <a:gd name="T17" fmla="*/ 18437 w 21600"/>
              <a:gd name="T18" fmla="*/ 13836 h 21600"/>
            </a:gdLst>
            <a:ahLst/>
            <a:cxnLst>
              <a:cxn ang="T10">
                <a:pos x="T0" y="T1"/>
              </a:cxn>
              <a:cxn ang="T11">
                <a:pos x="T2" y="T3"/>
              </a:cxn>
              <a:cxn ang="T12">
                <a:pos x="T4" y="T5"/>
              </a:cxn>
              <a:cxn ang="T13">
                <a:pos x="T6" y="T7"/>
              </a:cxn>
              <a:cxn ang="T14">
                <a:pos x="T8" y="T9"/>
              </a:cxn>
            </a:cxnLst>
            <a:rect l="T15" t="T16" r="T17" b="T18"/>
            <a:pathLst>
              <a:path w="21600" h="21600">
                <a:moveTo>
                  <a:pt x="10766" y="21600"/>
                </a:moveTo>
                <a:lnTo>
                  <a:pt x="9590" y="16158"/>
                </a:lnTo>
                <a:cubicBezTo>
                  <a:pt x="9991" y="16192"/>
                  <a:pt x="10395" y="16210"/>
                  <a:pt x="10800" y="16210"/>
                </a:cubicBezTo>
                <a:cubicBezTo>
                  <a:pt x="16764" y="16210"/>
                  <a:pt x="21600" y="12581"/>
                  <a:pt x="21600" y="8105"/>
                </a:cubicBezTo>
                <a:cubicBezTo>
                  <a:pt x="21600" y="3628"/>
                  <a:pt x="16764" y="0"/>
                  <a:pt x="10800" y="0"/>
                </a:cubicBezTo>
                <a:cubicBezTo>
                  <a:pt x="4835" y="0"/>
                  <a:pt x="0" y="3628"/>
                  <a:pt x="0" y="8105"/>
                </a:cubicBezTo>
                <a:cubicBezTo>
                  <a:pt x="-1" y="10568"/>
                  <a:pt x="1493" y="12898"/>
                  <a:pt x="4057" y="14436"/>
                </a:cubicBezTo>
                <a:close/>
              </a:path>
            </a:pathLst>
          </a:custGeom>
          <a:solidFill>
            <a:srgbClr val="CCCCFF"/>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8346633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Six Steps</a:t>
            </a:r>
          </a:p>
        </p:txBody>
      </p:sp>
      <p:sp>
        <p:nvSpPr>
          <p:cNvPr id="3" name="Content Placeholder 2"/>
          <p:cNvSpPr>
            <a:spLocks noGrp="1"/>
          </p:cNvSpPr>
          <p:nvPr>
            <p:ph idx="1"/>
          </p:nvPr>
        </p:nvSpPr>
        <p:spPr/>
        <p:txBody>
          <a:bodyPr/>
          <a:lstStyle/>
          <a:p>
            <a:r>
              <a:rPr lang="en-US" dirty="0"/>
              <a:t>Step 4:  </a:t>
            </a:r>
            <a:r>
              <a:rPr lang="en-US" b="1" dirty="0"/>
              <a:t>Discuss - </a:t>
            </a:r>
            <a:r>
              <a:rPr lang="en-US" dirty="0"/>
              <a:t>Engage students in structured vocabulary discussions that help them add to their knowledge of the terms in their vocabulary notebooks.</a:t>
            </a:r>
          </a:p>
          <a:p>
            <a:r>
              <a:rPr lang="en-US" dirty="0"/>
              <a:t>Step 5:  </a:t>
            </a:r>
            <a:r>
              <a:rPr lang="en-US" b="1" dirty="0"/>
              <a:t>Refine &amp; Reflect</a:t>
            </a:r>
            <a:r>
              <a:rPr lang="en-US" dirty="0"/>
              <a:t> - Periodically ask students to return to their notebooks to discuss and refine entries.  </a:t>
            </a:r>
          </a:p>
        </p:txBody>
      </p:sp>
      <p:pic>
        <p:nvPicPr>
          <p:cNvPr id="4" name="Picture 3" descr="notebook.jpg"/>
          <p:cNvPicPr>
            <a:picLocks noChangeAspect="1"/>
          </p:cNvPicPr>
          <p:nvPr/>
        </p:nvPicPr>
        <p:blipFill>
          <a:blip r:embed="rId3" cstate="print"/>
          <a:stretch>
            <a:fillRect/>
          </a:stretch>
        </p:blipFill>
        <p:spPr>
          <a:xfrm>
            <a:off x="6172200" y="4724400"/>
            <a:ext cx="1914525" cy="1914525"/>
          </a:xfrm>
          <a:prstGeom prst="rect">
            <a:avLst/>
          </a:prstGeom>
        </p:spPr>
      </p:pic>
    </p:spTree>
    <p:extLst>
      <p:ext uri="{BB962C8B-B14F-4D97-AF65-F5344CB8AC3E}">
        <p14:creationId xmlns:p14="http://schemas.microsoft.com/office/powerpoint/2010/main" val="128410529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Six Steps</a:t>
            </a:r>
          </a:p>
        </p:txBody>
      </p:sp>
      <p:sp>
        <p:nvSpPr>
          <p:cNvPr id="3" name="Content Placeholder 2"/>
          <p:cNvSpPr>
            <a:spLocks noGrp="1"/>
          </p:cNvSpPr>
          <p:nvPr>
            <p:ph idx="1"/>
          </p:nvPr>
        </p:nvSpPr>
        <p:spPr>
          <a:xfrm>
            <a:off x="533400" y="1600200"/>
            <a:ext cx="8229600" cy="4525963"/>
          </a:xfrm>
        </p:spPr>
        <p:txBody>
          <a:bodyPr/>
          <a:lstStyle/>
          <a:p>
            <a:r>
              <a:rPr lang="en-US" dirty="0"/>
              <a:t>Step 6:  </a:t>
            </a:r>
            <a:r>
              <a:rPr lang="en-US" b="1" dirty="0"/>
              <a:t>Apply in learning games</a:t>
            </a:r>
            <a:r>
              <a:rPr lang="en-US" dirty="0"/>
              <a:t> - Involve students periodically in games that allow them to play with terms.</a:t>
            </a:r>
          </a:p>
          <a:p>
            <a:pPr>
              <a:buNone/>
            </a:pPr>
            <a:endParaRPr lang="en-US" dirty="0"/>
          </a:p>
        </p:txBody>
      </p:sp>
      <p:pic>
        <p:nvPicPr>
          <p:cNvPr id="4" name="Picture 3" descr="scrabble2.jpg"/>
          <p:cNvPicPr>
            <a:picLocks noChangeAspect="1"/>
          </p:cNvPicPr>
          <p:nvPr/>
        </p:nvPicPr>
        <p:blipFill>
          <a:blip r:embed="rId3" cstate="print"/>
          <a:stretch>
            <a:fillRect/>
          </a:stretch>
        </p:blipFill>
        <p:spPr>
          <a:xfrm>
            <a:off x="304800" y="3352800"/>
            <a:ext cx="3653822" cy="2729089"/>
          </a:xfrm>
          <a:prstGeom prst="rect">
            <a:avLst/>
          </a:prstGeom>
        </p:spPr>
      </p:pic>
      <p:pic>
        <p:nvPicPr>
          <p:cNvPr id="5" name="Picture 4" descr="vocablearngames.jpg"/>
          <p:cNvPicPr>
            <a:picLocks noChangeAspect="1"/>
          </p:cNvPicPr>
          <p:nvPr/>
        </p:nvPicPr>
        <p:blipFill>
          <a:blip r:embed="rId4" cstate="print"/>
          <a:stretch>
            <a:fillRect/>
          </a:stretch>
        </p:blipFill>
        <p:spPr>
          <a:xfrm>
            <a:off x="5029200" y="2514600"/>
            <a:ext cx="3962400" cy="3962400"/>
          </a:xfrm>
          <a:prstGeom prst="rect">
            <a:avLst/>
          </a:prstGeom>
        </p:spPr>
      </p:pic>
    </p:spTree>
    <p:extLst>
      <p:ext uri="{BB962C8B-B14F-4D97-AF65-F5344CB8AC3E}">
        <p14:creationId xmlns:p14="http://schemas.microsoft.com/office/powerpoint/2010/main" val="274230539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17500" y="52388"/>
            <a:ext cx="8637588" cy="1431925"/>
          </a:xfrm>
        </p:spPr>
        <p:txBody>
          <a:bodyPr>
            <a:normAutofit fontScale="90000"/>
          </a:bodyPr>
          <a:lstStyle/>
          <a:p>
            <a:pPr algn="ctr" eaLnBrk="1" hangingPunct="1"/>
            <a:r>
              <a:rPr lang="en-US" b="1" dirty="0"/>
              <a:t>The Ultimate Goal for </a:t>
            </a:r>
            <a:br>
              <a:rPr lang="en-US" b="1" dirty="0"/>
            </a:br>
            <a:r>
              <a:rPr lang="en-US" b="1" dirty="0"/>
              <a:t>Vocabulary Instruction</a:t>
            </a:r>
          </a:p>
        </p:txBody>
      </p:sp>
      <p:sp>
        <p:nvSpPr>
          <p:cNvPr id="20483" name="Text Box 4"/>
          <p:cNvSpPr txBox="1">
            <a:spLocks noChangeArrowheads="1"/>
          </p:cNvSpPr>
          <p:nvPr/>
        </p:nvSpPr>
        <p:spPr bwMode="auto">
          <a:xfrm>
            <a:off x="609600" y="2286000"/>
            <a:ext cx="7991611" cy="1569660"/>
          </a:xfrm>
          <a:prstGeom prst="rect">
            <a:avLst/>
          </a:prstGeom>
          <a:noFill/>
          <a:ln w="9525">
            <a:noFill/>
            <a:miter lim="800000"/>
            <a:headEnd/>
            <a:tailEnd/>
          </a:ln>
        </p:spPr>
        <p:txBody>
          <a:bodyPr wrap="none">
            <a:spAutoFit/>
          </a:bodyPr>
          <a:lstStyle/>
          <a:p>
            <a:pPr>
              <a:spcBef>
                <a:spcPct val="50000"/>
              </a:spcBef>
            </a:pPr>
            <a:r>
              <a:rPr lang="en-US" sz="2400" dirty="0"/>
              <a:t>Ultimately, when children know more about vocabulary words</a:t>
            </a:r>
          </a:p>
          <a:p>
            <a:pPr>
              <a:spcBef>
                <a:spcPct val="50000"/>
              </a:spcBef>
            </a:pPr>
            <a:r>
              <a:rPr lang="en-US" sz="2400" dirty="0"/>
              <a:t>and integrate them into their expressive vocabularies, they are</a:t>
            </a:r>
          </a:p>
          <a:p>
            <a:pPr>
              <a:spcBef>
                <a:spcPct val="50000"/>
              </a:spcBef>
            </a:pPr>
            <a:r>
              <a:rPr lang="en-US" sz="2400" dirty="0"/>
              <a:t>able to better comprehend text.</a:t>
            </a:r>
          </a:p>
        </p:txBody>
      </p:sp>
      <p:sp>
        <p:nvSpPr>
          <p:cNvPr id="2" name="Litebulb"/>
          <p:cNvSpPr>
            <a:spLocks noEditPoints="1" noChangeArrowheads="1"/>
          </p:cNvSpPr>
          <p:nvPr/>
        </p:nvSpPr>
        <p:spPr bwMode="auto">
          <a:xfrm>
            <a:off x="3581400" y="4267200"/>
            <a:ext cx="1571692" cy="1883153"/>
          </a:xfrm>
          <a:custGeom>
            <a:avLst/>
            <a:gdLst>
              <a:gd name="T0" fmla="*/ 10800 w 21600"/>
              <a:gd name="T1" fmla="*/ 0 h 21600"/>
              <a:gd name="T2" fmla="*/ 21600 w 21600"/>
              <a:gd name="T3" fmla="*/ 7782 h 21600"/>
              <a:gd name="T4" fmla="*/ 0 w 21600"/>
              <a:gd name="T5" fmla="*/ 7782 h 21600"/>
              <a:gd name="T6" fmla="*/ 10800 w 21600"/>
              <a:gd name="T7" fmla="*/ 21600 h 21600"/>
              <a:gd name="T8" fmla="*/ 3556 w 21600"/>
              <a:gd name="T9" fmla="*/ 2188 h 21600"/>
              <a:gd name="T10" fmla="*/ 18277 w 21600"/>
              <a:gd name="T11" fmla="*/ 9282 h 21600"/>
            </a:gdLst>
            <a:ahLst/>
            <a:cxnLst>
              <a:cxn ang="0">
                <a:pos x="T0" y="T1"/>
              </a:cxn>
              <a:cxn ang="0">
                <a:pos x="T2" y="T3"/>
              </a:cxn>
              <a:cxn ang="0">
                <a:pos x="T4" y="T5"/>
              </a:cxn>
              <a:cxn ang="0">
                <a:pos x="T6" y="T7"/>
              </a:cxn>
            </a:cxnLst>
            <a:rect l="T8" t="T9" r="T10" b="T11"/>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571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67916829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17500" y="812800"/>
            <a:ext cx="8637588" cy="671513"/>
          </a:xfrm>
        </p:spPr>
        <p:txBody>
          <a:bodyPr/>
          <a:lstStyle/>
          <a:p>
            <a:pPr eaLnBrk="1" hangingPunct="1"/>
            <a:r>
              <a:rPr lang="en-US" sz="3800" b="1" dirty="0"/>
              <a:t>Implications for Classroom Instruction</a:t>
            </a:r>
          </a:p>
        </p:txBody>
      </p:sp>
      <p:sp>
        <p:nvSpPr>
          <p:cNvPr id="22531" name="Rectangle 3"/>
          <p:cNvSpPr>
            <a:spLocks noGrp="1" noChangeArrowheads="1"/>
          </p:cNvSpPr>
          <p:nvPr>
            <p:ph type="body" idx="1"/>
          </p:nvPr>
        </p:nvSpPr>
        <p:spPr/>
        <p:txBody>
          <a:bodyPr/>
          <a:lstStyle/>
          <a:p>
            <a:pPr eaLnBrk="1" hangingPunct="1"/>
            <a:r>
              <a:rPr lang="en-US"/>
              <a:t>Research suggests four main principles to guide vocabulary instruction.  Students should be….</a:t>
            </a:r>
          </a:p>
          <a:p>
            <a:pPr lvl="1" eaLnBrk="1" hangingPunct="1"/>
            <a:r>
              <a:rPr lang="en-US" sz="3200"/>
              <a:t>active learners</a:t>
            </a:r>
          </a:p>
          <a:p>
            <a:pPr lvl="1" eaLnBrk="1" hangingPunct="1"/>
            <a:r>
              <a:rPr lang="en-US" sz="3200"/>
              <a:t>personalize their word learning</a:t>
            </a:r>
          </a:p>
          <a:p>
            <a:pPr lvl="1" eaLnBrk="1" hangingPunct="1"/>
            <a:r>
              <a:rPr lang="en-US" sz="3200"/>
              <a:t>be immersed in words</a:t>
            </a:r>
          </a:p>
          <a:p>
            <a:pPr lvl="1" eaLnBrk="1" hangingPunct="1"/>
            <a:r>
              <a:rPr lang="en-US" sz="3200"/>
              <a:t>learn through repeated exposure</a:t>
            </a:r>
          </a:p>
        </p:txBody>
      </p:sp>
    </p:spTree>
    <p:extLst>
      <p:ext uri="{BB962C8B-B14F-4D97-AF65-F5344CB8AC3E}">
        <p14:creationId xmlns:p14="http://schemas.microsoft.com/office/powerpoint/2010/main" val="10511191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Text Impression</a:t>
            </a:r>
          </a:p>
        </p:txBody>
      </p:sp>
      <p:sp>
        <p:nvSpPr>
          <p:cNvPr id="3" name="Content Placeholder 2"/>
          <p:cNvSpPr>
            <a:spLocks noGrp="1"/>
          </p:cNvSpPr>
          <p:nvPr>
            <p:ph idx="1"/>
          </p:nvPr>
        </p:nvSpPr>
        <p:spPr/>
        <p:txBody>
          <a:bodyPr/>
          <a:lstStyle/>
          <a:p>
            <a:pPr marL="0" indent="0">
              <a:buNone/>
            </a:pPr>
            <a:r>
              <a:rPr lang="en-US" dirty="0"/>
              <a:t>contented</a:t>
            </a:r>
          </a:p>
          <a:p>
            <a:pPr marL="0" indent="0">
              <a:buNone/>
            </a:pPr>
            <a:r>
              <a:rPr lang="en-US" dirty="0"/>
              <a:t>dog</a:t>
            </a:r>
          </a:p>
          <a:p>
            <a:pPr marL="0" indent="0">
              <a:buNone/>
            </a:pPr>
            <a:r>
              <a:rPr lang="en-US" dirty="0"/>
              <a:t>Iraq</a:t>
            </a:r>
          </a:p>
          <a:p>
            <a:pPr marL="0" indent="0">
              <a:buNone/>
            </a:pPr>
            <a:r>
              <a:rPr lang="en-US" dirty="0"/>
              <a:t>wounded</a:t>
            </a:r>
          </a:p>
          <a:p>
            <a:pPr marL="0" indent="0">
              <a:buNone/>
            </a:pPr>
            <a:r>
              <a:rPr lang="en-US" dirty="0"/>
              <a:t>soldier</a:t>
            </a:r>
          </a:p>
        </p:txBody>
      </p:sp>
      <p:sp>
        <p:nvSpPr>
          <p:cNvPr id="4" name="AutoShape 2" descr="http://www.hachettebookgroup.com/_b2c/media/cache/cd/13/cd13241a8b44f6998a2875c9bca5b76c.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53739044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Morphology</a:t>
            </a:r>
          </a:p>
        </p:txBody>
      </p:sp>
      <p:sp>
        <p:nvSpPr>
          <p:cNvPr id="3" name="Content Placeholder 2"/>
          <p:cNvSpPr>
            <a:spLocks noGrp="1"/>
          </p:cNvSpPr>
          <p:nvPr>
            <p:ph idx="1"/>
          </p:nvPr>
        </p:nvSpPr>
        <p:spPr/>
        <p:txBody>
          <a:bodyPr/>
          <a:lstStyle/>
          <a:p>
            <a:r>
              <a:rPr lang="en-US" dirty="0"/>
              <a:t>60% of English words have Greek or Latin roots</a:t>
            </a:r>
          </a:p>
          <a:p>
            <a:r>
              <a:rPr lang="en-US" dirty="0"/>
              <a:t>Crystal Ball </a:t>
            </a:r>
            <a:r>
              <a:rPr lang="en-US"/>
              <a:t>Words </a:t>
            </a:r>
          </a:p>
          <a:p>
            <a:r>
              <a:rPr lang="en-US"/>
              <a:t>Students </a:t>
            </a:r>
            <a:r>
              <a:rPr lang="en-US" dirty="0"/>
              <a:t>“predict” meaning based on:</a:t>
            </a:r>
          </a:p>
          <a:p>
            <a:pPr lvl="1"/>
            <a:r>
              <a:rPr lang="en-US" dirty="0"/>
              <a:t>Prefix</a:t>
            </a:r>
          </a:p>
          <a:p>
            <a:pPr lvl="1"/>
            <a:r>
              <a:rPr lang="en-US" dirty="0"/>
              <a:t>Root</a:t>
            </a:r>
          </a:p>
          <a:p>
            <a:pPr lvl="1"/>
            <a:r>
              <a:rPr lang="en-US" dirty="0"/>
              <a:t>Suffix</a:t>
            </a:r>
          </a:p>
        </p:txBody>
      </p:sp>
      <p:pic>
        <p:nvPicPr>
          <p:cNvPr id="4" name="Picture 3" descr="crystal ball.jpg"/>
          <p:cNvPicPr>
            <a:picLocks noChangeAspect="1"/>
          </p:cNvPicPr>
          <p:nvPr/>
        </p:nvPicPr>
        <p:blipFill>
          <a:blip r:embed="rId3" cstate="print"/>
          <a:stretch>
            <a:fillRect/>
          </a:stretch>
        </p:blipFill>
        <p:spPr>
          <a:xfrm>
            <a:off x="6096000" y="3810000"/>
            <a:ext cx="3048000" cy="3048000"/>
          </a:xfrm>
          <a:prstGeom prst="rect">
            <a:avLst/>
          </a:prstGeom>
        </p:spPr>
      </p:pic>
    </p:spTree>
    <p:extLst>
      <p:ext uri="{BB962C8B-B14F-4D97-AF65-F5344CB8AC3E}">
        <p14:creationId xmlns:p14="http://schemas.microsoft.com/office/powerpoint/2010/main" val="115842961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935162"/>
          </a:xfrm>
        </p:spPr>
        <p:txBody>
          <a:bodyPr>
            <a:normAutofit/>
          </a:bodyPr>
          <a:lstStyle/>
          <a:p>
            <a:pPr algn="r"/>
            <a:r>
              <a:rPr lang="en-US" sz="6600" dirty="0"/>
              <a:t>In a Nutshell</a:t>
            </a:r>
          </a:p>
        </p:txBody>
      </p:sp>
      <p:sp>
        <p:nvSpPr>
          <p:cNvPr id="3" name="Content Placeholder 2"/>
          <p:cNvSpPr>
            <a:spLocks noGrp="1"/>
          </p:cNvSpPr>
          <p:nvPr>
            <p:ph idx="1"/>
          </p:nvPr>
        </p:nvSpPr>
        <p:spPr>
          <a:xfrm>
            <a:off x="457200" y="2438400"/>
            <a:ext cx="8229600" cy="3687763"/>
          </a:xfrm>
        </p:spPr>
        <p:txBody>
          <a:bodyPr/>
          <a:lstStyle/>
          <a:p>
            <a:r>
              <a:rPr lang="en-US" dirty="0"/>
              <a:t>Establish a vocabulary environment</a:t>
            </a:r>
          </a:p>
          <a:p>
            <a:r>
              <a:rPr lang="en-US" dirty="0"/>
              <a:t>Develop a routine</a:t>
            </a:r>
          </a:p>
          <a:p>
            <a:r>
              <a:rPr lang="en-US" dirty="0"/>
              <a:t>Model the behaviors</a:t>
            </a:r>
          </a:p>
          <a:p>
            <a:r>
              <a:rPr lang="en-US" dirty="0"/>
              <a:t>Plan instruction</a:t>
            </a:r>
          </a:p>
          <a:p>
            <a:r>
              <a:rPr lang="en-US" dirty="0"/>
              <a:t>Vary assessment</a:t>
            </a:r>
          </a:p>
          <a:p>
            <a:r>
              <a:rPr lang="en-US" dirty="0"/>
              <a:t>Celebrate vocabulary learning</a:t>
            </a:r>
          </a:p>
        </p:txBody>
      </p:sp>
      <p:pic>
        <p:nvPicPr>
          <p:cNvPr id="4" name="Picture 3" descr="nutshell.jpg"/>
          <p:cNvPicPr>
            <a:picLocks noChangeAspect="1"/>
          </p:cNvPicPr>
          <p:nvPr/>
        </p:nvPicPr>
        <p:blipFill>
          <a:blip r:embed="rId3" cstate="print"/>
          <a:stretch>
            <a:fillRect/>
          </a:stretch>
        </p:blipFill>
        <p:spPr>
          <a:xfrm>
            <a:off x="914400" y="609600"/>
            <a:ext cx="3352800" cy="1362075"/>
          </a:xfrm>
          <a:prstGeom prst="rect">
            <a:avLst/>
          </a:prstGeom>
        </p:spPr>
      </p:pic>
    </p:spTree>
    <p:extLst>
      <p:ext uri="{BB962C8B-B14F-4D97-AF65-F5344CB8AC3E}">
        <p14:creationId xmlns:p14="http://schemas.microsoft.com/office/powerpoint/2010/main" val="397260524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Wrap-Up and Reflections</a:t>
            </a:r>
          </a:p>
        </p:txBody>
      </p:sp>
      <p:sp>
        <p:nvSpPr>
          <p:cNvPr id="3" name="Content Placeholder 2"/>
          <p:cNvSpPr>
            <a:spLocks noGrp="1"/>
          </p:cNvSpPr>
          <p:nvPr>
            <p:ph idx="1"/>
          </p:nvPr>
        </p:nvSpPr>
        <p:spPr/>
        <p:txBody>
          <a:bodyPr>
            <a:normAutofit fontScale="25000" lnSpcReduction="20000"/>
          </a:bodyPr>
          <a:lstStyle/>
          <a:p>
            <a:r>
              <a:rPr lang="en-US" sz="17600" dirty="0"/>
              <a:t>3 – General ideas you learned 	  today</a:t>
            </a:r>
          </a:p>
          <a:p>
            <a:endParaRPr lang="en-US" sz="17600" dirty="0"/>
          </a:p>
          <a:p>
            <a:r>
              <a:rPr lang="en-US" sz="17600" dirty="0"/>
              <a:t>2 – Concepts you’ll use right away </a:t>
            </a:r>
          </a:p>
          <a:p>
            <a:endParaRPr lang="en-US" sz="17600" dirty="0"/>
          </a:p>
          <a:p>
            <a:r>
              <a:rPr lang="en-US" sz="17600" dirty="0"/>
              <a:t>1 – Idea about which you still have questions 	</a:t>
            </a:r>
          </a:p>
          <a:p>
            <a:endParaRPr lang="en-US" sz="14800" dirty="0"/>
          </a:p>
          <a:p>
            <a:endParaRPr lang="en-US" sz="14800" dirty="0"/>
          </a:p>
          <a:p>
            <a:endParaRPr lang="en-US" sz="14800" dirty="0"/>
          </a:p>
          <a:p>
            <a:endParaRPr lang="en-US" sz="14800" dirty="0"/>
          </a:p>
          <a:p>
            <a:pPr>
              <a:buNone/>
            </a:pPr>
            <a:endParaRPr lang="en-US" sz="14800" dirty="0"/>
          </a:p>
          <a:p>
            <a:pPr>
              <a:buNone/>
            </a:pPr>
            <a:endParaRPr lang="en-US" sz="1400" dirty="0"/>
          </a:p>
          <a:p>
            <a:pPr>
              <a:buNone/>
            </a:pPr>
            <a:endParaRPr lang="en-US" sz="1400" dirty="0"/>
          </a:p>
          <a:p>
            <a:pPr>
              <a:buNone/>
            </a:pPr>
            <a:r>
              <a:rPr lang="en-US" sz="1400" dirty="0" err="1"/>
              <a:t>ReadingQuest</a:t>
            </a:r>
            <a:r>
              <a:rPr lang="en-US" sz="1400" dirty="0"/>
              <a:t>: Making Sense in Social Studies  http://www.readingquest.org</a:t>
            </a:r>
          </a:p>
          <a:p>
            <a:pPr>
              <a:buNone/>
            </a:pPr>
            <a:r>
              <a:rPr lang="en-US" dirty="0"/>
              <a:t> </a:t>
            </a:r>
          </a:p>
        </p:txBody>
      </p:sp>
    </p:spTree>
    <p:extLst>
      <p:ext uri="{BB962C8B-B14F-4D97-AF65-F5344CB8AC3E}">
        <p14:creationId xmlns:p14="http://schemas.microsoft.com/office/powerpoint/2010/main" val="273011050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94F55-4F6F-48CC-8331-5B2242590125}"/>
              </a:ext>
            </a:extLst>
          </p:cNvPr>
          <p:cNvSpPr>
            <a:spLocks noGrp="1"/>
          </p:cNvSpPr>
          <p:nvPr>
            <p:ph type="title"/>
          </p:nvPr>
        </p:nvSpPr>
        <p:spPr/>
        <p:txBody>
          <a:bodyPr/>
          <a:lstStyle/>
          <a:p>
            <a:r>
              <a:rPr lang="en-US" b="1" dirty="0"/>
              <a:t>Coming Soon…</a:t>
            </a:r>
          </a:p>
        </p:txBody>
      </p:sp>
      <p:pic>
        <p:nvPicPr>
          <p:cNvPr id="1026" name="Picture 2" descr="Image result for breaking through the language arts">
            <a:extLst>
              <a:ext uri="{FF2B5EF4-FFF2-40B4-BE49-F238E27FC236}">
                <a16:creationId xmlns:a16="http://schemas.microsoft.com/office/drawing/2014/main" id="{166D3300-1B94-45A5-BB6D-FD685D3855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1676400"/>
            <a:ext cx="2895600" cy="41423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320647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Q&amp;A and Wrap-Up</a:t>
            </a:r>
          </a:p>
        </p:txBody>
      </p:sp>
      <p:sp>
        <p:nvSpPr>
          <p:cNvPr id="3" name="Content Placeholder 2"/>
          <p:cNvSpPr>
            <a:spLocks noGrp="1"/>
          </p:cNvSpPr>
          <p:nvPr>
            <p:ph idx="1"/>
          </p:nvPr>
        </p:nvSpPr>
        <p:spPr/>
        <p:txBody>
          <a:bodyPr>
            <a:normAutofit/>
          </a:bodyPr>
          <a:lstStyle/>
          <a:p>
            <a:pPr marL="0" indent="0">
              <a:buNone/>
            </a:pPr>
            <a:endParaRPr lang="en-US" dirty="0"/>
          </a:p>
          <a:p>
            <a:pPr marL="0" indent="0">
              <a:buNone/>
            </a:pPr>
            <a:r>
              <a:rPr lang="en-US" dirty="0"/>
              <a:t>Dr. Kenneth Kunz</a:t>
            </a:r>
          </a:p>
          <a:p>
            <a:pPr marL="0" indent="0">
              <a:buNone/>
            </a:pPr>
            <a:r>
              <a:rPr lang="en-US" dirty="0"/>
              <a:t>kenneth.kunz@gse.rutgers.edu</a:t>
            </a:r>
          </a:p>
          <a:p>
            <a:pPr marL="0" indent="0">
              <a:buNone/>
            </a:pPr>
            <a:r>
              <a:rPr lang="en-US" dirty="0"/>
              <a:t>           @</a:t>
            </a:r>
            <a:r>
              <a:rPr lang="en-US" dirty="0" err="1"/>
              <a:t>DrKennethKunz</a:t>
            </a:r>
            <a:endParaRPr lang="en-US" dirty="0"/>
          </a:p>
          <a:p>
            <a:pPr marL="0" indent="0" algn="ctr">
              <a:buNone/>
            </a:pPr>
            <a:endParaRPr lang="en-US" b="1" dirty="0">
              <a:solidFill>
                <a:srgbClr val="FF0000"/>
              </a:solidFill>
            </a:endParaRPr>
          </a:p>
          <a:p>
            <a:pPr marL="0" indent="0" algn="ctr">
              <a:buNone/>
            </a:pPr>
            <a:r>
              <a:rPr lang="en-US" b="1" dirty="0">
                <a:solidFill>
                  <a:srgbClr val="FF0000"/>
                </a:solidFill>
              </a:rPr>
              <a:t>Rutgers Center for Literacy Development</a:t>
            </a:r>
          </a:p>
        </p:txBody>
      </p:sp>
      <p:pic>
        <p:nvPicPr>
          <p:cNvPr id="12291" name="Picture 3" descr="C:\Users\kkuntz\AppData\Local\Microsoft\Windows\Temporary Internet Files\Content.IE5\E0WK6MHN\MC900441498[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1400" y="304800"/>
            <a:ext cx="1218971" cy="1218971"/>
          </a:xfrm>
          <a:prstGeom prst="rect">
            <a:avLst/>
          </a:prstGeom>
          <a:noFill/>
          <a:extLst>
            <a:ext uri="{909E8E84-426E-40DD-AFC4-6F175D3DCCD1}">
              <a14:hiddenFill xmlns:a14="http://schemas.microsoft.com/office/drawing/2010/main">
                <a:solidFill>
                  <a:srgbClr val="FFFFFF"/>
                </a:solidFill>
              </a14:hiddenFill>
            </a:ext>
          </a:extLst>
        </p:spPr>
      </p:pic>
      <p:pic>
        <p:nvPicPr>
          <p:cNvPr id="12293" name="Picture 5" descr="http://rlc.gse.rutgers.edu/_/rsrc/1407187785803/home/national-writing-project-mid-winter-conference/RLC%20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1600" y="1219200"/>
            <a:ext cx="18669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9181" y="1828800"/>
            <a:ext cx="2601190" cy="2601190"/>
          </a:xfrm>
          <a:prstGeom prst="rect">
            <a:avLst/>
          </a:prstGeom>
        </p:spPr>
      </p:pic>
      <p:sp>
        <p:nvSpPr>
          <p:cNvPr id="7" name="Footer Placeholder 3"/>
          <p:cNvSpPr>
            <a:spLocks noGrp="1"/>
          </p:cNvSpPr>
          <p:nvPr>
            <p:ph type="ftr" sz="quarter" idx="11"/>
          </p:nvPr>
        </p:nvSpPr>
        <p:spPr>
          <a:xfrm>
            <a:off x="3124200" y="6356350"/>
            <a:ext cx="2895600" cy="365125"/>
          </a:xfrm>
        </p:spPr>
        <p:txBody>
          <a:bodyPr/>
          <a:lstStyle/>
          <a:p>
            <a:r>
              <a:rPr lang="en-US" dirty="0"/>
              <a:t>Kenneth Kunz and Maureen Hall, Rutgers Center for Literacy Development</a:t>
            </a:r>
          </a:p>
        </p:txBody>
      </p:sp>
      <p:pic>
        <p:nvPicPr>
          <p:cNvPr id="1026" name="Picture 2" descr="https://lh3.ggpht.com/lSLM0xhCA1RZOwaQcjhlwmsvaIQYaP3c5qbDKCgLALhydrgExnaSKZdGa8S3YtRuVA=w30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2000" y="3352800"/>
            <a:ext cx="838200" cy="838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55416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683</TotalTime>
  <Words>2847</Words>
  <Application>Microsoft Office PowerPoint</Application>
  <PresentationFormat>On-screen Show (4:3)</PresentationFormat>
  <Paragraphs>540</Paragraphs>
  <Slides>94</Slides>
  <Notes>46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94</vt:i4>
      </vt:variant>
    </vt:vector>
  </HeadingPairs>
  <TitlesOfParts>
    <vt:vector size="100" baseType="lpstr">
      <vt:lpstr>Arial</vt:lpstr>
      <vt:lpstr>Calibri</vt:lpstr>
      <vt:lpstr>Dom Casual</vt:lpstr>
      <vt:lpstr>Times New Roman</vt:lpstr>
      <vt:lpstr>Wingdings</vt:lpstr>
      <vt:lpstr>Office Theme</vt:lpstr>
      <vt:lpstr>          Can’t Get Enough of  Interdisciplinary Literacy             </vt:lpstr>
      <vt:lpstr>Workshop Overview</vt:lpstr>
      <vt:lpstr>Ice Breaker Activity: Vocabulary “Text Impression”</vt:lpstr>
      <vt:lpstr>Clue #1</vt:lpstr>
      <vt:lpstr>Text Impression</vt:lpstr>
      <vt:lpstr>Text Impression</vt:lpstr>
      <vt:lpstr>Text Impression</vt:lpstr>
      <vt:lpstr>Text Impression</vt:lpstr>
      <vt:lpstr>Text Impression</vt:lpstr>
      <vt:lpstr>Text Impression</vt:lpstr>
      <vt:lpstr>Text Impression</vt:lpstr>
      <vt:lpstr>Text Impression</vt:lpstr>
      <vt:lpstr>Text Impression</vt:lpstr>
      <vt:lpstr>Text Impression</vt:lpstr>
      <vt:lpstr>Text Impression</vt:lpstr>
      <vt:lpstr>Text Impression</vt:lpstr>
      <vt:lpstr>Text Impression</vt:lpstr>
      <vt:lpstr>Text Impression</vt:lpstr>
      <vt:lpstr>PowerPoint Presentation</vt:lpstr>
      <vt:lpstr>What is Content Area Literacy?</vt:lpstr>
      <vt:lpstr>Reading &amp; Writing Like an Historian</vt:lpstr>
      <vt:lpstr>Reading and Writing Like a Scientist</vt:lpstr>
      <vt:lpstr>Reading and Writing in Math</vt:lpstr>
      <vt:lpstr>We Are All Teachers of Reading</vt:lpstr>
      <vt:lpstr>Therefore . . .</vt:lpstr>
      <vt:lpstr>Tinton Falls PARCC-Grade 6</vt:lpstr>
      <vt:lpstr>Enhancing Our Instruction</vt:lpstr>
      <vt:lpstr>My Opinion vs. The Text</vt:lpstr>
      <vt:lpstr>Tinton Falls PARCC-Grade 7</vt:lpstr>
      <vt:lpstr>Enhancing Our Instruction</vt:lpstr>
      <vt:lpstr>Anchors Away!  (Can’t get enough of anchor charts…)</vt:lpstr>
      <vt:lpstr>Tinton Falls PARCC-Grade 8</vt:lpstr>
      <vt:lpstr>Enhancing Our Instruction</vt:lpstr>
      <vt:lpstr>Using Graphic Organizers</vt:lpstr>
      <vt:lpstr>Instructional Strategies</vt:lpstr>
      <vt:lpstr>Strategy Instruction</vt:lpstr>
      <vt:lpstr>Strategies in the  Comprehension Toolkit</vt:lpstr>
      <vt:lpstr>We Must Teach our Students to Annotate!</vt:lpstr>
      <vt:lpstr>Two- or Three Column Notes</vt:lpstr>
      <vt:lpstr>Reading and Analyzing  Non-Fiction</vt:lpstr>
      <vt:lpstr>R.A.N. Anchor Chart</vt:lpstr>
      <vt:lpstr>Let’s Try R.A.N.</vt:lpstr>
      <vt:lpstr>Reading and Analyzing Non-Fiction</vt:lpstr>
      <vt:lpstr>  R.A.N. Continued</vt:lpstr>
      <vt:lpstr>A “R.A.N.” Example: Science</vt:lpstr>
      <vt:lpstr>Comprehension Strategies, Continued</vt:lpstr>
      <vt:lpstr>Notice and Note: Reading Nonfiction We need a common language</vt:lpstr>
      <vt:lpstr>WHY FOCUS ON NONFICTION?</vt:lpstr>
      <vt:lpstr>WHAT IS NONFICTION, REALLY?</vt:lpstr>
      <vt:lpstr>PowerPoint Presentation</vt:lpstr>
      <vt:lpstr>FROM ELEMENTARY TO LIFE IN THE MIDDLE</vt:lpstr>
      <vt:lpstr>THE RESEARCH ON WHAT WE ASSIGN, WHEN WE DO ASSIGN IT…</vt:lpstr>
      <vt:lpstr>A SAMPLE LAYOUT</vt:lpstr>
      <vt:lpstr>THE 6 NONFICTION SIGNPOSTS</vt:lpstr>
      <vt:lpstr>FICTION VS. NONFICTION</vt:lpstr>
      <vt:lpstr>Think and Wonder About Images</vt:lpstr>
      <vt:lpstr>Reading a Visual Image</vt:lpstr>
      <vt:lpstr>Background Knowledge + Text Clues = Inference</vt:lpstr>
      <vt:lpstr> Study the Illustration/Photograph </vt:lpstr>
      <vt:lpstr>Reading a Visual Image, Cont’d. </vt:lpstr>
      <vt:lpstr>PowerPoint Presentation</vt:lpstr>
      <vt:lpstr>PowerPoint Presentation</vt:lpstr>
      <vt:lpstr>PowerPoint Presentation</vt:lpstr>
      <vt:lpstr>PowerPoint Presentation</vt:lpstr>
      <vt:lpstr>What Are We Looking At?</vt:lpstr>
      <vt:lpstr>Strategies, Continued</vt:lpstr>
      <vt:lpstr>Summarize &amp; Synthesize</vt:lpstr>
      <vt:lpstr>Summarize &amp; Synthesize</vt:lpstr>
      <vt:lpstr>Reread and Rethink</vt:lpstr>
      <vt:lpstr>Hard at Work</vt:lpstr>
      <vt:lpstr>Wrap-Up and Reflection</vt:lpstr>
      <vt:lpstr>PowerPoint Presentation</vt:lpstr>
      <vt:lpstr>PowerPoint Presentation</vt:lpstr>
      <vt:lpstr>Tiers of Vocabulary Words</vt:lpstr>
      <vt:lpstr>School-Wide Efforts:  Word of the Week</vt:lpstr>
      <vt:lpstr>Vocabulary Knowledge and  the Reading Process</vt:lpstr>
      <vt:lpstr>The “Word Gap”</vt:lpstr>
      <vt:lpstr>Word Consciousness</vt:lpstr>
      <vt:lpstr>A Traditional Vocabulary Word Wall</vt:lpstr>
      <vt:lpstr>Vocabulary Flood</vt:lpstr>
      <vt:lpstr>from Word Nerds</vt:lpstr>
      <vt:lpstr>Intermediate Word Nerds!</vt:lpstr>
      <vt:lpstr>What is a 7-Up Sentence?</vt:lpstr>
      <vt:lpstr>PowerPoint Presentation</vt:lpstr>
      <vt:lpstr>From Robert Marzano      (the vocabulary guru)</vt:lpstr>
      <vt:lpstr>The Six Steps</vt:lpstr>
      <vt:lpstr>The Six Steps</vt:lpstr>
      <vt:lpstr>The Ultimate Goal for  Vocabulary Instruction</vt:lpstr>
      <vt:lpstr>Implications for Classroom Instruction</vt:lpstr>
      <vt:lpstr>Morphology</vt:lpstr>
      <vt:lpstr>In a Nutshell</vt:lpstr>
      <vt:lpstr>Wrap-Up and Reflections</vt:lpstr>
      <vt:lpstr>Coming Soon…</vt:lpstr>
      <vt:lpstr>Q&amp;A and Wrap-Up</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Content Area Literacy</dc:title>
  <dc:creator>Hall desktop</dc:creator>
  <cp:lastModifiedBy>Kenneth Kunz</cp:lastModifiedBy>
  <cp:revision>130</cp:revision>
  <dcterms:created xsi:type="dcterms:W3CDTF">2015-01-12T16:56:27Z</dcterms:created>
  <dcterms:modified xsi:type="dcterms:W3CDTF">2017-10-08T21:30:35Z</dcterms:modified>
</cp:coreProperties>
</file>